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147471639" r:id="rId5"/>
    <p:sldId id="2147471650" r:id="rId6"/>
    <p:sldId id="270" r:id="rId7"/>
    <p:sldId id="2147471649" r:id="rId8"/>
    <p:sldId id="2147471646" r:id="rId9"/>
    <p:sldId id="2147471651" r:id="rId10"/>
    <p:sldId id="21474716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6BA88-33B1-EF94-47DA-9A366DE69D53}" name="TAYLOR, Jim (UNIVERSITY HOSPITALS SUSSEX NHS FOUNDATION TRUST)" initials="JT" userId="S::jim.taylor1@nhs.net::e7d7479f-b3a0-4b5b-86db-9c52798a49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autoAdjust="0"/>
    <p:restoredTop sz="94785" autoAdjust="0"/>
  </p:normalViewPr>
  <p:slideViewPr>
    <p:cSldViewPr snapToGrid="0">
      <p:cViewPr varScale="1">
        <p:scale>
          <a:sx n="59" d="100"/>
          <a:sy n="59" d="100"/>
        </p:scale>
        <p:origin x="10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 Aflaq (UNIVERSITY HOSPITALS SUSSEX NHS FOUNDATION TRUST)" userId="852beed9-5e3b-464f-95a6-5a2129e1be35" providerId="ADAL" clId="{19E57014-A9D4-4FD8-8182-E029D6E39AD5}"/>
    <pc:docChg chg="delSld modSld">
      <pc:chgData name="KHAN, Aflaq (UNIVERSITY HOSPITALS SUSSEX NHS FOUNDATION TRUST)" userId="852beed9-5e3b-464f-95a6-5a2129e1be35" providerId="ADAL" clId="{19E57014-A9D4-4FD8-8182-E029D6E39AD5}" dt="2025-10-15T11:03:11.406" v="108" actId="20577"/>
      <pc:docMkLst>
        <pc:docMk/>
      </pc:docMkLst>
      <pc:sldChg chg="modSp mod">
        <pc:chgData name="KHAN, Aflaq (UNIVERSITY HOSPITALS SUSSEX NHS FOUNDATION TRUST)" userId="852beed9-5e3b-464f-95a6-5a2129e1be35" providerId="ADAL" clId="{19E57014-A9D4-4FD8-8182-E029D6E39AD5}" dt="2025-10-15T11:03:11.406" v="108" actId="20577"/>
        <pc:sldMkLst>
          <pc:docMk/>
          <pc:sldMk cId="3410145137" sldId="270"/>
        </pc:sldMkLst>
        <pc:spChg chg="mod">
          <ac:chgData name="KHAN, Aflaq (UNIVERSITY HOSPITALS SUSSEX NHS FOUNDATION TRUST)" userId="852beed9-5e3b-464f-95a6-5a2129e1be35" providerId="ADAL" clId="{19E57014-A9D4-4FD8-8182-E029D6E39AD5}" dt="2025-10-15T11:03:11.406" v="108" actId="20577"/>
          <ac:spMkLst>
            <pc:docMk/>
            <pc:sldMk cId="3410145137" sldId="270"/>
            <ac:spMk id="3" creationId="{00000000-0000-0000-0000-000000000000}"/>
          </ac:spMkLst>
        </pc:spChg>
      </pc:sldChg>
      <pc:sldChg chg="modSp mod">
        <pc:chgData name="KHAN, Aflaq (UNIVERSITY HOSPITALS SUSSEX NHS FOUNDATION TRUST)" userId="852beed9-5e3b-464f-95a6-5a2129e1be35" providerId="ADAL" clId="{19E57014-A9D4-4FD8-8182-E029D6E39AD5}" dt="2025-10-15T11:03:00.299" v="99" actId="20577"/>
        <pc:sldMkLst>
          <pc:docMk/>
          <pc:sldMk cId="3270694863" sldId="2147471650"/>
        </pc:sldMkLst>
        <pc:spChg chg="mod">
          <ac:chgData name="KHAN, Aflaq (UNIVERSITY HOSPITALS SUSSEX NHS FOUNDATION TRUST)" userId="852beed9-5e3b-464f-95a6-5a2129e1be35" providerId="ADAL" clId="{19E57014-A9D4-4FD8-8182-E029D6E39AD5}" dt="2025-10-15T11:03:00.299" v="99" actId="20577"/>
          <ac:spMkLst>
            <pc:docMk/>
            <pc:sldMk cId="3270694863" sldId="2147471650"/>
            <ac:spMk id="3" creationId="{00000000-0000-0000-0000-000000000000}"/>
          </ac:spMkLst>
        </pc:spChg>
      </pc:sldChg>
      <pc:sldChg chg="modSp mod">
        <pc:chgData name="KHAN, Aflaq (UNIVERSITY HOSPITALS SUSSEX NHS FOUNDATION TRUST)" userId="852beed9-5e3b-464f-95a6-5a2129e1be35" providerId="ADAL" clId="{19E57014-A9D4-4FD8-8182-E029D6E39AD5}" dt="2025-10-15T11:01:26.420" v="89" actId="20577"/>
        <pc:sldMkLst>
          <pc:docMk/>
          <pc:sldMk cId="2308579229" sldId="2147471652"/>
        </pc:sldMkLst>
        <pc:spChg chg="mod">
          <ac:chgData name="KHAN, Aflaq (UNIVERSITY HOSPITALS SUSSEX NHS FOUNDATION TRUST)" userId="852beed9-5e3b-464f-95a6-5a2129e1be35" providerId="ADAL" clId="{19E57014-A9D4-4FD8-8182-E029D6E39AD5}" dt="2025-10-15T11:00:28.206" v="29" actId="20577"/>
          <ac:spMkLst>
            <pc:docMk/>
            <pc:sldMk cId="2308579229" sldId="2147471652"/>
            <ac:spMk id="2" creationId="{E6E23BD3-8C0A-E5FF-C346-0FF2F577014F}"/>
          </ac:spMkLst>
        </pc:spChg>
        <pc:spChg chg="mod">
          <ac:chgData name="KHAN, Aflaq (UNIVERSITY HOSPITALS SUSSEX NHS FOUNDATION TRUST)" userId="852beed9-5e3b-464f-95a6-5a2129e1be35" providerId="ADAL" clId="{19E57014-A9D4-4FD8-8182-E029D6E39AD5}" dt="2025-10-15T11:01:26.420" v="89" actId="20577"/>
          <ac:spMkLst>
            <pc:docMk/>
            <pc:sldMk cId="2308579229" sldId="2147471652"/>
            <ac:spMk id="3" creationId="{161A4445-B74D-B8F0-84DB-37CE349501E8}"/>
          </ac:spMkLst>
        </pc:spChg>
        <pc:picChg chg="mod">
          <ac:chgData name="KHAN, Aflaq (UNIVERSITY HOSPITALS SUSSEX NHS FOUNDATION TRUST)" userId="852beed9-5e3b-464f-95a6-5a2129e1be35" providerId="ADAL" clId="{19E57014-A9D4-4FD8-8182-E029D6E39AD5}" dt="2025-10-15T11:00:35.400" v="30" actId="14100"/>
          <ac:picMkLst>
            <pc:docMk/>
            <pc:sldMk cId="2308579229" sldId="2147471652"/>
            <ac:picMk id="6" creationId="{A52AD5D5-D78B-18D3-ECD2-E0DF0B96249E}"/>
          </ac:picMkLst>
        </pc:picChg>
      </pc:sldChg>
      <pc:sldChg chg="del">
        <pc:chgData name="KHAN, Aflaq (UNIVERSITY HOSPITALS SUSSEX NHS FOUNDATION TRUST)" userId="852beed9-5e3b-464f-95a6-5a2129e1be35" providerId="ADAL" clId="{19E57014-A9D4-4FD8-8182-E029D6E39AD5}" dt="2025-10-15T10:58:45.838" v="0" actId="47"/>
        <pc:sldMkLst>
          <pc:docMk/>
          <pc:sldMk cId="3492620614" sldId="2147471653"/>
        </pc:sldMkLst>
      </pc:sldChg>
      <pc:sldChg chg="del">
        <pc:chgData name="KHAN, Aflaq (UNIVERSITY HOSPITALS SUSSEX NHS FOUNDATION TRUST)" userId="852beed9-5e3b-464f-95a6-5a2129e1be35" providerId="ADAL" clId="{19E57014-A9D4-4FD8-8182-E029D6E39AD5}" dt="2025-10-15T11:02:50.967" v="90" actId="47"/>
        <pc:sldMkLst>
          <pc:docMk/>
          <pc:sldMk cId="4113713409" sldId="21474716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9D5E6-E338-4BFF-AE08-7660AB14AB94}" type="datetimeFigureOut">
              <a:rPr lang="en-GB" smtClean="0"/>
              <a:t>15/10/2025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33D3B-35D2-450E-9896-98F0033BC19C}" type="slidenum">
              <a:rPr lang="en-GB" smtClean="0"/>
              <a:t>‹#›</a:t>
            </a:fld>
            <a:endParaRPr lang="en-GB" dirty="0"/>
          </a:p>
        </p:txBody>
      </p:sp>
    </p:spTree>
    <p:extLst>
      <p:ext uri="{BB962C8B-B14F-4D97-AF65-F5344CB8AC3E}">
        <p14:creationId xmlns:p14="http://schemas.microsoft.com/office/powerpoint/2010/main" val="315427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ABFE9-2C4F-43F9-BD56-C8EE2FFB1E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65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ABFE9-2C4F-43F9-BD56-C8EE2FFB1E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18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ABFE9-2C4F-43F9-BD56-C8EE2FFB1E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97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ABFE9-2C4F-43F9-BD56-C8EE2FFB1E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480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87DFEAA-D502-432B-8785-50C88FE620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2" y="0"/>
            <a:ext cx="12237043" cy="6902450"/>
          </a:xfrm>
          <a:prstGeom prst="rect">
            <a:avLst/>
          </a:prstGeom>
        </p:spPr>
      </p:pic>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28"/>
            <a:ext cx="10363200" cy="1470025"/>
          </a:xfrm>
        </p:spPr>
        <p:txBody>
          <a:bodyPr/>
          <a:lstStyle>
            <a:lvl1pPr algn="l">
              <a:defRPr b="1">
                <a:solidFill>
                  <a:schemeClr val="bg1"/>
                </a:solidFill>
              </a:defRPr>
            </a:lvl1pPr>
          </a:lstStyle>
          <a:p>
            <a:r>
              <a:rPr lang="en-US"/>
              <a:t>Click to edit Master title style</a:t>
            </a:r>
            <a:endParaRPr lang="en-GB" dirty="0"/>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56122"/>
            <a:ext cx="8534400" cy="17575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Graphical user interface, text&#10;&#10;Description automatically generated">
            <a:extLst>
              <a:ext uri="{FF2B5EF4-FFF2-40B4-BE49-F238E27FC236}">
                <a16:creationId xmlns:a16="http://schemas.microsoft.com/office/drawing/2014/main" id="{DDD6FDCE-7AC5-EA49-B078-C2C947EC62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4192" y="369708"/>
            <a:ext cx="3869664" cy="1043071"/>
          </a:xfrm>
          <a:prstGeom prst="rect">
            <a:avLst/>
          </a:prstGeom>
        </p:spPr>
      </p:pic>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3"/>
            <a:ext cx="2844800" cy="365125"/>
          </a:xfrm>
          <a:prstGeom prst="rect">
            <a:avLst/>
          </a:prstGeom>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123790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D99BE-E0F9-6943-A07B-23F4312B2AEC}"/>
              </a:ext>
            </a:extLst>
          </p:cNvPr>
          <p:cNvSpPr>
            <a:spLocks noGrp="1"/>
          </p:cNvSpPr>
          <p:nvPr>
            <p:ph type="ftr" sz="quarter" idx="11"/>
          </p:nvPr>
        </p:nvSpPr>
        <p:spPr>
          <a:xfrm>
            <a:off x="7522368" y="6502105"/>
            <a:ext cx="2414059"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r>
              <a:rPr lang="en-GB" dirty="0">
                <a:solidFill>
                  <a:srgbClr val="FFFFFF"/>
                </a:solidFill>
              </a:rPr>
              <a:t>Presentation Title</a:t>
            </a:r>
          </a:p>
        </p:txBody>
      </p:sp>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solidFill>
                  <a:srgbClr val="FFFFFF"/>
                </a:solidFill>
              </a:rPr>
              <a:pPr/>
              <a:t>‹#›</a:t>
            </a:fld>
            <a:endParaRPr lang="en-GB" dirty="0">
              <a:solidFill>
                <a:srgbClr val="FFFFFF"/>
              </a:solidFill>
            </a:endParaRPr>
          </a:p>
        </p:txBody>
      </p:sp>
      <p:pic>
        <p:nvPicPr>
          <p:cNvPr id="8" name="Picture 7" descr="Graphical user interface, text&#10;&#10;Description automatically generated">
            <a:extLst>
              <a:ext uri="{FF2B5EF4-FFF2-40B4-BE49-F238E27FC236}">
                <a16:creationId xmlns:a16="http://schemas.microsoft.com/office/drawing/2014/main" id="{B98645DD-9D96-47B7-84DF-47DF98925A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04379" y="368660"/>
            <a:ext cx="2190309" cy="590400"/>
          </a:xfrm>
          <a:prstGeom prst="rect">
            <a:avLst/>
          </a:prstGeom>
        </p:spPr>
      </p:pic>
    </p:spTree>
    <p:extLst>
      <p:ext uri="{BB962C8B-B14F-4D97-AF65-F5344CB8AC3E}">
        <p14:creationId xmlns:p14="http://schemas.microsoft.com/office/powerpoint/2010/main" val="117287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8" name="Picture 7">
            <a:extLst>
              <a:ext uri="{FF2B5EF4-FFF2-40B4-BE49-F238E27FC236}">
                <a16:creationId xmlns:a16="http://schemas.microsoft.com/office/drawing/2014/main" id="{A10B91BE-21C0-E049-84C2-575DF2C1944C}"/>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9" name="Footer Placeholder 4">
            <a:extLst>
              <a:ext uri="{FF2B5EF4-FFF2-40B4-BE49-F238E27FC236}">
                <a16:creationId xmlns:a16="http://schemas.microsoft.com/office/drawing/2014/main" id="{EFDB3F4C-AEF3-4C4A-A49B-DCC1AEB1128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pic>
        <p:nvPicPr>
          <p:cNvPr id="7" name="Picture 6" descr="Graphical user interface&#10;&#10;Description automatically generated">
            <a:extLst>
              <a:ext uri="{FF2B5EF4-FFF2-40B4-BE49-F238E27FC236}">
                <a16:creationId xmlns:a16="http://schemas.microsoft.com/office/drawing/2014/main" id="{32E97933-C237-41C0-8566-BE3F65A5C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04379" y="369707"/>
            <a:ext cx="2189477" cy="590175"/>
          </a:xfrm>
          <a:prstGeom prst="rect">
            <a:avLst/>
          </a:prstGeom>
        </p:spPr>
      </p:pic>
    </p:spTree>
    <p:extLst>
      <p:ext uri="{BB962C8B-B14F-4D97-AF65-F5344CB8AC3E}">
        <p14:creationId xmlns:p14="http://schemas.microsoft.com/office/powerpoint/2010/main" val="111504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800" b="1"/>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1" name="Picture 10">
            <a:extLst>
              <a:ext uri="{FF2B5EF4-FFF2-40B4-BE49-F238E27FC236}">
                <a16:creationId xmlns:a16="http://schemas.microsoft.com/office/drawing/2014/main" id="{6986C96C-38B5-E942-80C9-875C00594F9A}"/>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12" name="Footer Placeholder 4">
            <a:extLst>
              <a:ext uri="{FF2B5EF4-FFF2-40B4-BE49-F238E27FC236}">
                <a16:creationId xmlns:a16="http://schemas.microsoft.com/office/drawing/2014/main" id="{561A17C4-8E3F-4C45-B260-894C4B14C4CE}"/>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Tree>
    <p:extLst>
      <p:ext uri="{BB962C8B-B14F-4D97-AF65-F5344CB8AC3E}">
        <p14:creationId xmlns:p14="http://schemas.microsoft.com/office/powerpoint/2010/main" val="83867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232"/>
            <a:ext cx="12192000" cy="6379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sp>
        <p:nvSpPr>
          <p:cNvPr id="6" name="Text Placeholder 5">
            <a:extLst>
              <a:ext uri="{FF2B5EF4-FFF2-40B4-BE49-F238E27FC236}">
                <a16:creationId xmlns:a16="http://schemas.microsoft.com/office/drawing/2014/main" id="{8C3EBF02-6C14-3247-AF5B-B6AD7C836CFD}"/>
              </a:ext>
            </a:extLst>
          </p:cNvPr>
          <p:cNvSpPr>
            <a:spLocks noGrp="1"/>
          </p:cNvSpPr>
          <p:nvPr>
            <p:ph type="body" sz="quarter" idx="13" hasCustomPrompt="1"/>
          </p:nvPr>
        </p:nvSpPr>
        <p:spPr>
          <a:xfrm>
            <a:off x="614250" y="6413248"/>
            <a:ext cx="5382268" cy="351159"/>
          </a:xfrm>
        </p:spPr>
        <p:txBody>
          <a:bodyPr>
            <a:noAutofit/>
          </a:bodyPr>
          <a:lstStyle>
            <a:lvl2pPr marL="360362" indent="0" rtl="0">
              <a:buFont typeface="Arial" panose="020B0604020202020204" pitchFamily="34" charset="0"/>
              <a:buNone/>
              <a:defRPr>
                <a:solidFill>
                  <a:schemeClr val="tx2"/>
                </a:solidFill>
              </a:defRPr>
            </a:lvl2pPr>
          </a:lstStyle>
          <a:p>
            <a:pPr lvl="1"/>
            <a:r>
              <a:rPr lang="en-US" dirty="0"/>
              <a:t>Caption goes here</a:t>
            </a:r>
          </a:p>
        </p:txBody>
      </p:sp>
    </p:spTree>
    <p:extLst>
      <p:ext uri="{BB962C8B-B14F-4D97-AF65-F5344CB8AC3E}">
        <p14:creationId xmlns:p14="http://schemas.microsoft.com/office/powerpoint/2010/main" val="284570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0" name="Picture 9">
            <a:extLst>
              <a:ext uri="{FF2B5EF4-FFF2-40B4-BE49-F238E27FC236}">
                <a16:creationId xmlns:a16="http://schemas.microsoft.com/office/drawing/2014/main" id="{FEF7ABFA-7482-0A43-B928-6678AD71ADCA}"/>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11" name="Footer Placeholder 4">
            <a:extLst>
              <a:ext uri="{FF2B5EF4-FFF2-40B4-BE49-F238E27FC236}">
                <a16:creationId xmlns:a16="http://schemas.microsoft.com/office/drawing/2014/main" id="{363048B8-5C39-F64B-971B-14DDF87F0F6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Tree>
    <p:extLst>
      <p:ext uri="{BB962C8B-B14F-4D97-AF65-F5344CB8AC3E}">
        <p14:creationId xmlns:p14="http://schemas.microsoft.com/office/powerpoint/2010/main" val="1459825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16480" y="274641"/>
            <a:ext cx="1165920"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931979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0" name="Picture 9">
            <a:extLst>
              <a:ext uri="{FF2B5EF4-FFF2-40B4-BE49-F238E27FC236}">
                <a16:creationId xmlns:a16="http://schemas.microsoft.com/office/drawing/2014/main" id="{848C4371-CA26-434A-813A-6F47D15DAD30}"/>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11" name="Footer Placeholder 4">
            <a:extLst>
              <a:ext uri="{FF2B5EF4-FFF2-40B4-BE49-F238E27FC236}">
                <a16:creationId xmlns:a16="http://schemas.microsoft.com/office/drawing/2014/main" id="{22D15E20-06EB-5E48-B32E-FB95993FA524}"/>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Tree>
    <p:extLst>
      <p:ext uri="{BB962C8B-B14F-4D97-AF65-F5344CB8AC3E}">
        <p14:creationId xmlns:p14="http://schemas.microsoft.com/office/powerpoint/2010/main" val="83937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3278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8728"/>
            <a:ext cx="7790656" cy="906215"/>
          </a:xfrm>
        </p:spPr>
        <p:txBody>
          <a:bodyPr/>
          <a:lstStyle>
            <a:lvl1pPr algn="l">
              <a:defRPr/>
            </a:lvl1pPr>
          </a:lstStyle>
          <a:p>
            <a:r>
              <a:rPr lang="en-US"/>
              <a:t>Click to edit Master title style</a:t>
            </a:r>
            <a:endParaRPr lang="en-GB" dirty="0"/>
          </a:p>
        </p:txBody>
      </p:sp>
      <p:sp>
        <p:nvSpPr>
          <p:cNvPr id="3" name="Content Placeholder 2"/>
          <p:cNvSpPr>
            <a:spLocks noGrp="1"/>
          </p:cNvSpPr>
          <p:nvPr>
            <p:ph idx="1"/>
          </p:nvPr>
        </p:nvSpPr>
        <p:spPr>
          <a:xfrm>
            <a:off x="609600" y="1556793"/>
            <a:ext cx="10972800" cy="45693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515335" y="6502105"/>
            <a:ext cx="2414059" cy="365125"/>
          </a:xfrm>
        </p:spPr>
        <p:txBody>
          <a:bodyPr/>
          <a:lstStyle>
            <a:lvl1pPr algn="l">
              <a:defRPr sz="1000">
                <a:solidFill>
                  <a:schemeClr val="accent2"/>
                </a:solidFill>
                <a:latin typeface="Arial" panose="020B0604020202020204" pitchFamily="34" charset="0"/>
                <a:cs typeface="Arial" panose="020B0604020202020204" pitchFamily="34" charset="0"/>
              </a:defRPr>
            </a:lvl1pPr>
          </a:lstStyle>
          <a:p>
            <a:r>
              <a:rPr lang="en-GB" dirty="0">
                <a:solidFill>
                  <a:srgbClr val="003087"/>
                </a:solidFill>
              </a:rPr>
              <a:t>Presentation Title</a:t>
            </a:r>
          </a:p>
        </p:txBody>
      </p:sp>
      <p:sp>
        <p:nvSpPr>
          <p:cNvPr id="6" name="Slide Number Placeholder 5"/>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0" name="Picture 9" descr="Graphical user interface&#10;&#10;Description automatically generated">
            <a:extLst>
              <a:ext uri="{FF2B5EF4-FFF2-40B4-BE49-F238E27FC236}">
                <a16:creationId xmlns:a16="http://schemas.microsoft.com/office/drawing/2014/main" id="{4B42E822-5026-FB4B-A8EB-9F3012E5F5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04379" y="369707"/>
            <a:ext cx="2189477" cy="590175"/>
          </a:xfrm>
          <a:prstGeom prst="rect">
            <a:avLst/>
          </a:prstGeom>
        </p:spPr>
      </p:pic>
      <p:pic>
        <p:nvPicPr>
          <p:cNvPr id="7" name="Picture 6">
            <a:extLst>
              <a:ext uri="{FF2B5EF4-FFF2-40B4-BE49-F238E27FC236}">
                <a16:creationId xmlns:a16="http://schemas.microsoft.com/office/drawing/2014/main" id="{7E802F17-C4C8-9442-9B8A-4A2E878DA945}"/>
              </a:ext>
            </a:extLst>
          </p:cNvPr>
          <p:cNvPicPr>
            <a:picLocks noChangeAspect="1"/>
          </p:cNvPicPr>
          <p:nvPr userDrawn="1"/>
        </p:nvPicPr>
        <p:blipFill>
          <a:blip r:embed="rId3"/>
          <a:stretch>
            <a:fillRect/>
          </a:stretch>
        </p:blipFill>
        <p:spPr>
          <a:xfrm>
            <a:off x="-240704" y="6558693"/>
            <a:ext cx="7790656" cy="299307"/>
          </a:xfrm>
          <a:prstGeom prst="rect">
            <a:avLst/>
          </a:prstGeom>
        </p:spPr>
      </p:pic>
    </p:spTree>
    <p:extLst>
      <p:ext uri="{BB962C8B-B14F-4D97-AF65-F5344CB8AC3E}">
        <p14:creationId xmlns:p14="http://schemas.microsoft.com/office/powerpoint/2010/main" val="25577980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2CEAE75F-82AC-4827-8264-BBFD7D0812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7B1FCEC3-9987-BE4C-A453-3556C8481AF4}"/>
              </a:ext>
            </a:extLst>
          </p:cNvPr>
          <p:cNvSpPr>
            <a:spLocks noGrp="1"/>
          </p:cNvSpPr>
          <p:nvPr>
            <p:ph type="body" idx="1"/>
          </p:nvPr>
        </p:nvSpPr>
        <p:spPr>
          <a:xfrm>
            <a:off x="963085" y="3278908"/>
            <a:ext cx="7821215"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2933F88-8C6E-374A-A091-063FDD44166A}"/>
              </a:ext>
            </a:extLst>
          </p:cNvPr>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9564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C65D2E83-5231-4C56-883F-219E529E3E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963085" y="3278908"/>
            <a:ext cx="7821215"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60818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solidFill>
                  <a:schemeClr val="accent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556793"/>
            <a:ext cx="5384800" cy="4525963"/>
          </a:xfrm>
        </p:spPr>
        <p:txBody>
          <a:bodyPr/>
          <a:lstStyle>
            <a:lvl1pPr>
              <a:defRPr sz="2000"/>
            </a:lvl1pPr>
            <a:lvl2pPr marL="625475" indent="-265113">
              <a:defRPr sz="1600"/>
            </a:lvl2pPr>
            <a:lvl3pPr marL="896938" indent="-271463">
              <a:defRPr sz="1600"/>
            </a:lvl3pPr>
            <a:lvl4pPr marL="1166813" indent="-269875">
              <a:defRPr sz="1600"/>
            </a:lvl4pPr>
            <a:lvl5pPr marL="1438275" indent="-27146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556793"/>
            <a:ext cx="53848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3" name="Picture 12">
            <a:extLst>
              <a:ext uri="{FF2B5EF4-FFF2-40B4-BE49-F238E27FC236}">
                <a16:creationId xmlns:a16="http://schemas.microsoft.com/office/drawing/2014/main" id="{C3D59D1C-A0AF-E24D-8004-D6037C4F7814}"/>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14" name="Footer Placeholder 4">
            <a:extLst>
              <a:ext uri="{FF2B5EF4-FFF2-40B4-BE49-F238E27FC236}">
                <a16:creationId xmlns:a16="http://schemas.microsoft.com/office/drawing/2014/main" id="{A1BBAC9F-D677-4C47-8431-702784772502}"/>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pic>
        <p:nvPicPr>
          <p:cNvPr id="11" name="Picture 10" descr="Graphical user interface&#10;&#10;Description automatically generated">
            <a:extLst>
              <a:ext uri="{FF2B5EF4-FFF2-40B4-BE49-F238E27FC236}">
                <a16:creationId xmlns:a16="http://schemas.microsoft.com/office/drawing/2014/main" id="{78190B16-DC28-4AD4-BC01-5D01B2C0BC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04379" y="369707"/>
            <a:ext cx="2189477" cy="590175"/>
          </a:xfrm>
          <a:prstGeom prst="rect">
            <a:avLst/>
          </a:prstGeom>
        </p:spPr>
      </p:pic>
    </p:spTree>
    <p:extLst>
      <p:ext uri="{BB962C8B-B14F-4D97-AF65-F5344CB8AC3E}">
        <p14:creationId xmlns:p14="http://schemas.microsoft.com/office/powerpoint/2010/main" val="36580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5" name="Picture 14">
            <a:extLst>
              <a:ext uri="{FF2B5EF4-FFF2-40B4-BE49-F238E27FC236}">
                <a16:creationId xmlns:a16="http://schemas.microsoft.com/office/drawing/2014/main" id="{DD3BDE47-460B-2C4C-9EDC-52C8E0730A92}"/>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16" name="Footer Placeholder 4">
            <a:extLst>
              <a:ext uri="{FF2B5EF4-FFF2-40B4-BE49-F238E27FC236}">
                <a16:creationId xmlns:a16="http://schemas.microsoft.com/office/drawing/2014/main" id="{9EE37E1A-8B9E-E848-80EC-8EBC76D1909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pic>
        <p:nvPicPr>
          <p:cNvPr id="13" name="Picture 12" descr="Graphical user interface&#10;&#10;Description automatically generated">
            <a:extLst>
              <a:ext uri="{FF2B5EF4-FFF2-40B4-BE49-F238E27FC236}">
                <a16:creationId xmlns:a16="http://schemas.microsoft.com/office/drawing/2014/main" id="{174E34A7-5FCC-4003-B14F-4780595B22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04379" y="369707"/>
            <a:ext cx="2189477" cy="590175"/>
          </a:xfrm>
          <a:prstGeom prst="rect">
            <a:avLst/>
          </a:prstGeom>
        </p:spPr>
      </p:pic>
    </p:spTree>
    <p:extLst>
      <p:ext uri="{BB962C8B-B14F-4D97-AF65-F5344CB8AC3E}">
        <p14:creationId xmlns:p14="http://schemas.microsoft.com/office/powerpoint/2010/main" val="97327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solidFill>
                  <a:srgbClr val="003087"/>
                </a:solidFill>
              </a:rPr>
              <a:pPr/>
              <a:t>‹#›</a:t>
            </a:fld>
            <a:endParaRPr lang="en-GB" dirty="0">
              <a:solidFill>
                <a:srgbClr val="003087"/>
              </a:solidFill>
            </a:endParaRPr>
          </a:p>
        </p:txBody>
      </p:sp>
      <p:pic>
        <p:nvPicPr>
          <p:cNvPr id="10" name="Picture 9">
            <a:extLst>
              <a:ext uri="{FF2B5EF4-FFF2-40B4-BE49-F238E27FC236}">
                <a16:creationId xmlns:a16="http://schemas.microsoft.com/office/drawing/2014/main" id="{D0E7E115-43A0-2D43-BDC3-D59CA428ADF3}"/>
              </a:ext>
            </a:extLst>
          </p:cNvPr>
          <p:cNvPicPr>
            <a:picLocks noChangeAspect="1"/>
          </p:cNvPicPr>
          <p:nvPr userDrawn="1"/>
        </p:nvPicPr>
        <p:blipFill>
          <a:blip r:embed="rId2"/>
          <a:stretch>
            <a:fillRect/>
          </a:stretch>
        </p:blipFill>
        <p:spPr>
          <a:xfrm>
            <a:off x="-240704" y="6558693"/>
            <a:ext cx="7790656" cy="299307"/>
          </a:xfrm>
          <a:prstGeom prst="rect">
            <a:avLst/>
          </a:prstGeom>
        </p:spPr>
      </p:pic>
      <p:sp>
        <p:nvSpPr>
          <p:cNvPr id="11" name="Footer Placeholder 4">
            <a:extLst>
              <a:ext uri="{FF2B5EF4-FFF2-40B4-BE49-F238E27FC236}">
                <a16:creationId xmlns:a16="http://schemas.microsoft.com/office/drawing/2014/main" id="{FB7A769C-5915-014B-A8BF-86F368A89BBF}"/>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Tree>
    <p:extLst>
      <p:ext uri="{BB962C8B-B14F-4D97-AF65-F5344CB8AC3E}">
        <p14:creationId xmlns:p14="http://schemas.microsoft.com/office/powerpoint/2010/main" val="1043547696"/>
      </p:ext>
    </p:extLst>
  </p:cSld>
  <p:clrMapOvr>
    <a:masterClrMapping/>
  </p:clrMapOvr>
  <p:extLst>
    <p:ext uri="{DCECCB84-F9BA-43D5-87BE-67443E8EF086}">
      <p15:sldGuideLst xmlns:p15="http://schemas.microsoft.com/office/powerpoint/2012/main">
        <p15:guide id="1" pos="412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6CE73FC-3587-4383-AF28-9D6119B2B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81" y="0"/>
            <a:ext cx="12158239" cy="6858000"/>
          </a:xfrm>
          <a:prstGeom prst="rect">
            <a:avLst/>
          </a:prstGeom>
        </p:spPr>
      </p:pic>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solidFill>
                  <a:srgbClr val="FFFFFF"/>
                </a:solidFill>
              </a:rPr>
              <a:pPr/>
              <a:t>‹#›</a:t>
            </a:fld>
            <a:endParaRPr lang="en-GB" dirty="0">
              <a:solidFill>
                <a:srgbClr val="FFFFFF"/>
              </a:solidFill>
            </a:endParaRPr>
          </a:p>
        </p:txBody>
      </p:sp>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bg1"/>
                </a:solidFill>
              </a:defRPr>
            </a:lvl1pPr>
          </a:lstStyle>
          <a:p>
            <a:r>
              <a:rPr lang="en-US" dirty="0"/>
              <a:t>“Click to add a quote, statement or statistic”</a:t>
            </a:r>
            <a:endParaRPr lang="en-GB" dirty="0"/>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name of the person quoted </a:t>
            </a:r>
          </a:p>
        </p:txBody>
      </p:sp>
      <p:pic>
        <p:nvPicPr>
          <p:cNvPr id="13" name="Picture 12" descr="Graphical user interface, text&#10;&#10;Description automatically generated">
            <a:extLst>
              <a:ext uri="{FF2B5EF4-FFF2-40B4-BE49-F238E27FC236}">
                <a16:creationId xmlns:a16="http://schemas.microsoft.com/office/drawing/2014/main" id="{6880189E-55D0-455B-BCC9-4E4742014D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04379" y="368660"/>
            <a:ext cx="2190309" cy="590400"/>
          </a:xfrm>
          <a:prstGeom prst="rect">
            <a:avLst/>
          </a:prstGeom>
        </p:spPr>
      </p:pic>
    </p:spTree>
    <p:extLst>
      <p:ext uri="{BB962C8B-B14F-4D97-AF65-F5344CB8AC3E}">
        <p14:creationId xmlns:p14="http://schemas.microsoft.com/office/powerpoint/2010/main" val="379940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3ADF24-371D-4D92-AB52-86F0F282CE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81" y="0"/>
            <a:ext cx="12158239" cy="6858000"/>
          </a:xfrm>
          <a:prstGeom prst="rect">
            <a:avLst/>
          </a:prstGeom>
        </p:spPr>
      </p:pic>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solidFill>
                  <a:srgbClr val="FFFFFF"/>
                </a:solidFill>
              </a:rPr>
              <a:pPr/>
              <a:t>‹#›</a:t>
            </a:fld>
            <a:endParaRPr lang="en-GB" dirty="0">
              <a:solidFill>
                <a:srgbClr val="FFFFFF"/>
              </a:solidFill>
            </a:endParaRPr>
          </a:p>
        </p:txBody>
      </p:sp>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accent2"/>
                </a:solidFill>
              </a:defRPr>
            </a:lvl1pPr>
          </a:lstStyle>
          <a:p>
            <a:r>
              <a:rPr lang="en-US" dirty="0"/>
              <a:t>“Click to add a quote, statement or statistic”</a:t>
            </a:r>
            <a:endParaRPr lang="en-GB" dirty="0"/>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7437FB5E-0FFC-4E48-B471-1D35E63479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294" y="368660"/>
            <a:ext cx="2964932" cy="799200"/>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E8E6D793-7FDE-4241-8CE0-BDD5235E22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04379" y="369707"/>
            <a:ext cx="2189477" cy="590175"/>
          </a:xfrm>
          <a:prstGeom prst="rect">
            <a:avLst/>
          </a:prstGeom>
        </p:spPr>
      </p:pic>
    </p:spTree>
    <p:extLst>
      <p:ext uri="{BB962C8B-B14F-4D97-AF65-F5344CB8AC3E}">
        <p14:creationId xmlns:p14="http://schemas.microsoft.com/office/powerpoint/2010/main" val="218123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7742"/>
            <a:ext cx="10972800" cy="9072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09600" y="155679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7516544" y="6502105"/>
            <a:ext cx="3860800" cy="365125"/>
          </a:xfrm>
          <a:prstGeom prst="rect">
            <a:avLst/>
          </a:prstGeom>
        </p:spPr>
        <p:txBody>
          <a:bodyPr vert="horz" lIns="91440" tIns="45720" rIns="91440" bIns="45720" rtlCol="0" anchor="t"/>
          <a:lstStyle>
            <a:lvl1pPr algn="l">
              <a:defRPr sz="1000">
                <a:solidFill>
                  <a:schemeClr val="accent2"/>
                </a:solidFill>
              </a:defRPr>
            </a:lvl1pPr>
          </a:lstStyle>
          <a:p>
            <a:r>
              <a:rPr lang="en-GB" dirty="0">
                <a:solidFill>
                  <a:srgbClr val="003087"/>
                </a:solidFill>
              </a:rPr>
              <a:t>Presentation Title</a:t>
            </a:r>
          </a:p>
        </p:txBody>
      </p:sp>
      <p:sp>
        <p:nvSpPr>
          <p:cNvPr id="6" name="Slide Number Placeholder 5"/>
          <p:cNvSpPr>
            <a:spLocks noGrp="1"/>
          </p:cNvSpPr>
          <p:nvPr>
            <p:ph type="sldNum" sz="quarter" idx="4"/>
          </p:nvPr>
        </p:nvSpPr>
        <p:spPr>
          <a:xfrm>
            <a:off x="9225228" y="6502105"/>
            <a:ext cx="2844800" cy="365125"/>
          </a:xfrm>
          <a:prstGeom prst="rect">
            <a:avLst/>
          </a:prstGeom>
        </p:spPr>
        <p:txBody>
          <a:bodyPr vert="horz" lIns="91440" tIns="45720" rIns="91440" bIns="45720" rtlCol="0" anchor="t"/>
          <a:lstStyle>
            <a:lvl1pPr algn="r">
              <a:defRPr sz="1000">
                <a:solidFill>
                  <a:schemeClr val="accent2"/>
                </a:solidFill>
              </a:defRPr>
            </a:lvl1pPr>
          </a:lstStyle>
          <a:p>
            <a:fld id="{BB3AFCCC-71A5-4408-830D-58B47C3A6164}" type="slidenum">
              <a:rPr lang="en-GB" smtClean="0">
                <a:solidFill>
                  <a:srgbClr val="003087"/>
                </a:solidFill>
              </a:rPr>
              <a:pPr/>
              <a:t>‹#›</a:t>
            </a:fld>
            <a:endParaRPr lang="en-GB" dirty="0">
              <a:solidFill>
                <a:srgbClr val="003087"/>
              </a:solidFill>
            </a:endParaRPr>
          </a:p>
        </p:txBody>
      </p:sp>
    </p:spTree>
    <p:extLst>
      <p:ext uri="{BB962C8B-B14F-4D97-AF65-F5344CB8AC3E}">
        <p14:creationId xmlns:p14="http://schemas.microsoft.com/office/powerpoint/2010/main" val="189190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4000"/>
        </a:lnSpc>
        <a:spcBef>
          <a:spcPct val="20000"/>
        </a:spcBef>
        <a:buClr>
          <a:schemeClr val="accent1"/>
        </a:buClr>
        <a:buSzPct val="8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25475" indent="-265113" algn="l" defTabSz="914400" rtl="0" eaLnBrk="1" latinLnBrk="0" hangingPunct="1">
        <a:lnSpc>
          <a:spcPct val="114000"/>
        </a:lnSpc>
        <a:spcBef>
          <a:spcPct val="20000"/>
        </a:spcBef>
        <a:buClr>
          <a:schemeClr val="accent1"/>
        </a:buClr>
        <a:buSzPct val="7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896938"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66813" indent="-269875"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438275"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9E401-4375-5F6E-606C-1D1B91BEE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207CC-A736-9ECB-1440-A9A73320AA55}"/>
              </a:ext>
            </a:extLst>
          </p:cNvPr>
          <p:cNvSpPr>
            <a:spLocks noGrp="1"/>
          </p:cNvSpPr>
          <p:nvPr>
            <p:ph type="ctrTitle"/>
          </p:nvPr>
        </p:nvSpPr>
        <p:spPr>
          <a:xfrm>
            <a:off x="2209799" y="2130428"/>
            <a:ext cx="9081499" cy="1470025"/>
          </a:xfrm>
        </p:spPr>
        <p:txBody>
          <a:bodyPr>
            <a:normAutofit fontScale="90000"/>
          </a:bodyPr>
          <a:lstStyle/>
          <a:p>
            <a:r>
              <a:rPr lang="en-GB" sz="4800" dirty="0"/>
              <a:t>Finance Apprentices at </a:t>
            </a:r>
            <a:r>
              <a:rPr lang="en-GB" sz="4800" dirty="0" err="1"/>
              <a:t>UHSussex</a:t>
            </a:r>
            <a:endParaRPr lang="en-GB" sz="4800" dirty="0"/>
          </a:p>
        </p:txBody>
      </p:sp>
    </p:spTree>
    <p:extLst>
      <p:ext uri="{BB962C8B-B14F-4D97-AF65-F5344CB8AC3E}">
        <p14:creationId xmlns:p14="http://schemas.microsoft.com/office/powerpoint/2010/main" val="200416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466" y="1"/>
            <a:ext cx="8304028" cy="691115"/>
          </a:xfrm>
        </p:spPr>
        <p:txBody>
          <a:bodyPr vert="horz" lIns="91440" tIns="45720" rIns="91440" bIns="45720" rtlCol="0" anchor="ctr">
            <a:normAutofit/>
          </a:bodyPr>
          <a:lstStyle/>
          <a:p>
            <a:pPr>
              <a:lnSpc>
                <a:spcPct val="90000"/>
              </a:lnSpc>
            </a:pPr>
            <a:r>
              <a:rPr lang="en-GB" dirty="0"/>
              <a:t>Apprentice Levy overview</a:t>
            </a:r>
          </a:p>
        </p:txBody>
      </p:sp>
      <p:sp>
        <p:nvSpPr>
          <p:cNvPr id="4" name="Rectangle 3"/>
          <p:cNvSpPr txBox="1">
            <a:spLocks noChangeArrowheads="1"/>
          </p:cNvSpPr>
          <p:nvPr/>
        </p:nvSpPr>
        <p:spPr>
          <a:xfrm>
            <a:off x="329609" y="946299"/>
            <a:ext cx="5664791" cy="51364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nSpc>
                <a:spcPct val="114000"/>
              </a:lnSpc>
              <a:buClr>
                <a:schemeClr val="accent1"/>
              </a:buClr>
              <a:buSzPct val="80000"/>
              <a:buFont typeface="Arial" panose="020B0604020202020204" pitchFamily="34" charset="0"/>
              <a:buChar char="►"/>
            </a:pPr>
            <a:endParaRPr lang="en-US" sz="2000" b="1" i="0" u="none" strike="noStrike" baseline="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altLang="en-US" sz="200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altLang="en-US" sz="2000" dirty="0">
              <a:solidFill>
                <a:schemeClr val="tx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9AA2B95-CA69-5E36-1AE3-81976CA7ED01}"/>
              </a:ext>
            </a:extLst>
          </p:cNvPr>
          <p:cNvPicPr>
            <a:picLocks noChangeAspect="1"/>
          </p:cNvPicPr>
          <p:nvPr/>
        </p:nvPicPr>
        <p:blipFill>
          <a:blip r:embed="rId3"/>
          <a:srcRect l="20584" r="-1" b="-1"/>
          <a:stretch/>
        </p:blipFill>
        <p:spPr>
          <a:xfrm>
            <a:off x="8569842" y="1562986"/>
            <a:ext cx="3381153" cy="4173746"/>
          </a:xfrm>
          <a:prstGeom prst="rect">
            <a:avLst/>
          </a:prstGeom>
          <a:noFill/>
        </p:spPr>
      </p:pic>
      <p:sp>
        <p:nvSpPr>
          <p:cNvPr id="9" name="Slide Number Placeholder 4">
            <a:extLst>
              <a:ext uri="{FF2B5EF4-FFF2-40B4-BE49-F238E27FC236}">
                <a16:creationId xmlns:a16="http://schemas.microsoft.com/office/drawing/2014/main" id="{93D5428B-2983-25B2-384A-8915BC09BDAC}"/>
              </a:ext>
            </a:extLst>
          </p:cNvPr>
          <p:cNvSpPr>
            <a:spLocks noGrp="1"/>
          </p:cNvSpPr>
          <p:nvPr>
            <p:ph type="sldNum" sz="quarter" idx="12"/>
          </p:nvPr>
        </p:nvSpPr>
        <p:spPr>
          <a:xfrm>
            <a:off x="11582401" y="6492878"/>
            <a:ext cx="487627" cy="365125"/>
          </a:xfrm>
        </p:spPr>
        <p:txBody>
          <a:bodyPr/>
          <a:lstStyle/>
          <a:p>
            <a:pPr>
              <a:spcAft>
                <a:spcPts val="600"/>
              </a:spcAft>
            </a:pPr>
            <a:fld id="{3CBAF558-993E-F24D-8CA0-AE83BF0134CC}" type="slidenum">
              <a:rPr lang="en-GB" smtClean="0">
                <a:solidFill>
                  <a:srgbClr val="003087"/>
                </a:solidFill>
              </a:rPr>
              <a:pPr>
                <a:spcAft>
                  <a:spcPts val="600"/>
                </a:spcAft>
              </a:pPr>
              <a:t>2</a:t>
            </a:fld>
            <a:endParaRPr lang="en-GB" dirty="0">
              <a:solidFill>
                <a:srgbClr val="003087"/>
              </a:solidFill>
            </a:endParaRPr>
          </a:p>
        </p:txBody>
      </p:sp>
      <p:sp>
        <p:nvSpPr>
          <p:cNvPr id="6" name="TextBox 5">
            <a:extLst>
              <a:ext uri="{FF2B5EF4-FFF2-40B4-BE49-F238E27FC236}">
                <a16:creationId xmlns:a16="http://schemas.microsoft.com/office/drawing/2014/main" id="{98FF7F83-252C-A2DB-81FD-E5AAFA205B5A}"/>
              </a:ext>
            </a:extLst>
          </p:cNvPr>
          <p:cNvSpPr txBox="1"/>
          <p:nvPr/>
        </p:nvSpPr>
        <p:spPr>
          <a:xfrm>
            <a:off x="0" y="691116"/>
            <a:ext cx="8410353" cy="5940088"/>
          </a:xfrm>
          <a:prstGeom prst="rect">
            <a:avLst/>
          </a:prstGeom>
          <a:noFill/>
        </p:spPr>
        <p:txBody>
          <a:bodyPr wrap="square">
            <a:spAutoFit/>
          </a:bodyPr>
          <a:lstStyle/>
          <a:p>
            <a:pPr marL="342900" indent="-342900" algn="l">
              <a:buFont typeface="Arial" panose="020B0604020202020204" pitchFamily="34" charset="0"/>
              <a:buChar char="•"/>
            </a:pPr>
            <a:r>
              <a:rPr lang="en-GB" sz="2000" dirty="0"/>
              <a:t>The Levy was introduced in April 2017 as a way of ring-fencing money in large organisations to be spent on apprenticeship training. </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It is paid by large organisations with a pay bill of over £3 million a year, affecting less than 2% of UK employers.</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0.5% of your pay bill - but with a ‘Levy allowance’ of £15,000 a year (i.e., £15K of your pay bill is exempt from the Levy).</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Reporting and paying of the Levy to HMRC through the PAYE process. </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The Levy is payable and must be reported to HMRC using your Employer Payment Summary (EPS) every month.</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You can spend it on new recruits or existing members of staff as long as they are officially undertaking an apprenticeship. There is no upper age limit, you can hire new staff or upskill existing employees.</a:t>
            </a:r>
          </a:p>
          <a:p>
            <a:pPr marL="342900" indent="-342900" algn="l">
              <a:buFont typeface="Arial" panose="020B0604020202020204" pitchFamily="34" charset="0"/>
              <a:buChar char="•"/>
            </a:pPr>
            <a:endParaRPr lang="en-GB" sz="2000" dirty="0"/>
          </a:p>
        </p:txBody>
      </p:sp>
    </p:spTree>
    <p:extLst>
      <p:ext uri="{BB962C8B-B14F-4D97-AF65-F5344CB8AC3E}">
        <p14:creationId xmlns:p14="http://schemas.microsoft.com/office/powerpoint/2010/main" val="327069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284" y="212651"/>
            <a:ext cx="8272983" cy="404037"/>
          </a:xfrm>
        </p:spPr>
        <p:txBody>
          <a:bodyPr vert="horz" lIns="91440" tIns="45720" rIns="91440" bIns="45720" rtlCol="0" anchor="ctr">
            <a:normAutofit fontScale="90000"/>
          </a:bodyPr>
          <a:lstStyle/>
          <a:p>
            <a:r>
              <a:rPr lang="en-GB" dirty="0"/>
              <a:t>Apprentice levy overview</a:t>
            </a:r>
          </a:p>
        </p:txBody>
      </p:sp>
      <p:sp>
        <p:nvSpPr>
          <p:cNvPr id="4" name="Rectangle 3"/>
          <p:cNvSpPr txBox="1">
            <a:spLocks noChangeArrowheads="1"/>
          </p:cNvSpPr>
          <p:nvPr/>
        </p:nvSpPr>
        <p:spPr>
          <a:xfrm>
            <a:off x="121973" y="616688"/>
            <a:ext cx="8374294" cy="572031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nSpc>
                <a:spcPct val="114000"/>
              </a:lnSpc>
              <a:buClr>
                <a:schemeClr val="accent1"/>
              </a:buClr>
              <a:buSzPct val="80000"/>
              <a:buFont typeface="Arial" panose="020B0604020202020204" pitchFamily="34" charset="0"/>
              <a:buChar char="►"/>
            </a:pPr>
            <a:endParaRPr lang="en-US" sz="2000" b="1" i="0" u="none" strike="noStrike" baseline="0" dirty="0">
              <a:solidFill>
                <a:schemeClr val="tx2"/>
              </a:solidFill>
              <a:latin typeface="Arial" panose="020B0604020202020204" pitchFamily="34" charset="0"/>
              <a:cs typeface="Arial" panose="020B0604020202020204" pitchFamily="34" charset="0"/>
            </a:endParaRPr>
          </a:p>
          <a:p>
            <a:pPr marL="0" fontAlgn="base"/>
            <a:r>
              <a:rPr lang="en-GB" sz="3200" dirty="0"/>
              <a:t>The levy can be used for educational trips or professional events specified within the standard or assessment plan. </a:t>
            </a:r>
          </a:p>
          <a:p>
            <a:pPr marL="0" fontAlgn="base"/>
            <a:endParaRPr lang="en-GB" sz="3200" dirty="0"/>
          </a:p>
          <a:p>
            <a:pPr marL="0" fontAlgn="base"/>
            <a:r>
              <a:rPr lang="en-GB" sz="3200" dirty="0"/>
              <a:t>It cannot be spent on recruitment costs, salaries, or other costs of hiring an apprentice (uniform, travel, professional licenses, the cost of setting up the programme etc).</a:t>
            </a:r>
          </a:p>
          <a:p>
            <a:pPr marL="0" fontAlgn="base"/>
            <a:endParaRPr lang="en-GB" sz="3200" dirty="0"/>
          </a:p>
          <a:p>
            <a:pPr marL="0" fontAlgn="base"/>
            <a:r>
              <a:rPr lang="en-GB" sz="3100" dirty="0">
                <a:solidFill>
                  <a:schemeClr val="accent1">
                    <a:lumMod val="75000"/>
                  </a:schemeClr>
                </a:solidFill>
                <a:latin typeface="Arial" panose="020B0604020202020204" pitchFamily="34" charset="0"/>
                <a:cs typeface="Arial" panose="020B0604020202020204" pitchFamily="34" charset="0"/>
              </a:rPr>
              <a:t>The levy does not cover salary or internal training costs.  The levy can only be paid to approved training provider/Universities and End Point Assessment organisations. </a:t>
            </a:r>
          </a:p>
          <a:p>
            <a:pPr marL="0" fontAlgn="base"/>
            <a:endParaRPr lang="en-GB" sz="3100" dirty="0">
              <a:solidFill>
                <a:schemeClr val="accent1">
                  <a:lumMod val="75000"/>
                </a:schemeClr>
              </a:solidFill>
              <a:latin typeface="Arial" panose="020B0604020202020204" pitchFamily="34" charset="0"/>
              <a:cs typeface="Arial" panose="020B0604020202020204" pitchFamily="34" charset="0"/>
            </a:endParaRPr>
          </a:p>
          <a:p>
            <a:pPr marL="0" fontAlgn="base"/>
            <a:r>
              <a:rPr lang="en-GB" sz="3100" dirty="0">
                <a:solidFill>
                  <a:schemeClr val="accent1">
                    <a:lumMod val="75000"/>
                  </a:schemeClr>
                </a:solidFill>
                <a:latin typeface="Arial" panose="020B0604020202020204" pitchFamily="34" charset="0"/>
                <a:cs typeface="Arial" panose="020B0604020202020204" pitchFamily="34" charset="0"/>
              </a:rPr>
              <a:t>Levy funds are not usually all spent- we return approx. £200k a month back to Government of unspent levy. </a:t>
            </a:r>
          </a:p>
          <a:p>
            <a:pPr marL="0" fontAlgn="base"/>
            <a:endParaRPr lang="en-GB" sz="3100" dirty="0">
              <a:solidFill>
                <a:schemeClr val="accent1">
                  <a:lumMod val="75000"/>
                </a:schemeClr>
              </a:solidFill>
              <a:latin typeface="Arial" panose="020B0604020202020204" pitchFamily="34" charset="0"/>
              <a:cs typeface="Arial" panose="020B0604020202020204" pitchFamily="34" charset="0"/>
            </a:endParaRPr>
          </a:p>
          <a:p>
            <a:pPr marL="0" fontAlgn="base"/>
            <a:r>
              <a:rPr lang="en-GB" sz="3100" dirty="0">
                <a:solidFill>
                  <a:schemeClr val="accent1">
                    <a:lumMod val="75000"/>
                  </a:schemeClr>
                </a:solidFill>
                <a:latin typeface="Arial" panose="020B0604020202020204" pitchFamily="34" charset="0"/>
                <a:cs typeface="Arial" panose="020B0604020202020204" pitchFamily="34" charset="0"/>
              </a:rPr>
              <a:t>Under the new Government the Levy will become the ‘Growth and Skills’ Levy and it is being reformed.  </a:t>
            </a:r>
          </a:p>
          <a:p>
            <a:pPr marL="0" fontAlgn="base"/>
            <a:endParaRPr lang="en-GB" sz="3100" dirty="0">
              <a:solidFill>
                <a:schemeClr val="accent1">
                  <a:lumMod val="75000"/>
                </a:schemeClr>
              </a:solidFill>
              <a:latin typeface="Arial" panose="020B0604020202020204" pitchFamily="34" charset="0"/>
              <a:cs typeface="Arial" panose="020B0604020202020204" pitchFamily="34" charset="0"/>
            </a:endParaRPr>
          </a:p>
          <a:p>
            <a:pPr marL="0" fontAlgn="base"/>
            <a:r>
              <a:rPr lang="en-GB" sz="3100" dirty="0">
                <a:solidFill>
                  <a:schemeClr val="accent1">
                    <a:lumMod val="75000"/>
                  </a:schemeClr>
                </a:solidFill>
                <a:latin typeface="Arial" panose="020B0604020202020204" pitchFamily="34" charset="0"/>
                <a:cs typeface="Arial" panose="020B0604020202020204" pitchFamily="34" charset="0"/>
              </a:rPr>
              <a:t>At present some of the Level 7 apprenticeships will be defunded which may have an impact on Finance apprenticeships.  No formal list of which ones will be defunded has been realised yet.</a:t>
            </a:r>
          </a:p>
          <a:p>
            <a:pPr marL="342900" lvl="1" indent="-342900">
              <a:lnSpc>
                <a:spcPct val="114000"/>
              </a:lnSpc>
              <a:buClr>
                <a:schemeClr val="accent1"/>
              </a:buClr>
              <a:buSzPct val="80000"/>
              <a:buFont typeface="Arial" panose="020B0604020202020204" pitchFamily="34" charset="0"/>
              <a:buChar char="►"/>
            </a:pPr>
            <a:endParaRPr lang="en-US" altLang="en-US" sz="200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altLang="en-US" sz="2000" dirty="0">
              <a:solidFill>
                <a:schemeClr val="tx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5C3F982-94B0-F2C8-FB05-BA4D02A6A114}"/>
              </a:ext>
            </a:extLst>
          </p:cNvPr>
          <p:cNvPicPr>
            <a:picLocks noChangeAspect="1"/>
          </p:cNvPicPr>
          <p:nvPr/>
        </p:nvPicPr>
        <p:blipFill>
          <a:blip r:embed="rId3"/>
          <a:srcRect l="12413" r="8414"/>
          <a:stretch/>
        </p:blipFill>
        <p:spPr>
          <a:xfrm>
            <a:off x="8697434" y="1392864"/>
            <a:ext cx="3372594" cy="4455043"/>
          </a:xfrm>
          <a:prstGeom prst="rect">
            <a:avLst/>
          </a:prstGeom>
          <a:noFill/>
        </p:spPr>
      </p:pic>
      <p:sp>
        <p:nvSpPr>
          <p:cNvPr id="9" name="Slide Number Placeholder 4">
            <a:extLst>
              <a:ext uri="{FF2B5EF4-FFF2-40B4-BE49-F238E27FC236}">
                <a16:creationId xmlns:a16="http://schemas.microsoft.com/office/drawing/2014/main" id="{D2683F84-61DB-8064-222E-9D8DE36EBE8E}"/>
              </a:ext>
            </a:extLst>
          </p:cNvPr>
          <p:cNvSpPr>
            <a:spLocks noGrp="1"/>
          </p:cNvSpPr>
          <p:nvPr>
            <p:ph type="sldNum" sz="quarter" idx="12"/>
          </p:nvPr>
        </p:nvSpPr>
        <p:spPr>
          <a:xfrm>
            <a:off x="11582401" y="6492878"/>
            <a:ext cx="487627" cy="365125"/>
          </a:xfrm>
        </p:spPr>
        <p:txBody>
          <a:bodyPr/>
          <a:lstStyle/>
          <a:p>
            <a:pPr>
              <a:spcAft>
                <a:spcPts val="600"/>
              </a:spcAft>
            </a:pPr>
            <a:fld id="{3CBAF558-993E-F24D-8CA0-AE83BF0134CC}" type="slidenum">
              <a:rPr lang="en-GB" smtClean="0">
                <a:solidFill>
                  <a:srgbClr val="003087"/>
                </a:solidFill>
              </a:rPr>
              <a:pPr>
                <a:spcAft>
                  <a:spcPts val="600"/>
                </a:spcAft>
              </a:pPr>
              <a:t>3</a:t>
            </a:fld>
            <a:endParaRPr lang="en-GB" dirty="0">
              <a:solidFill>
                <a:srgbClr val="003087"/>
              </a:solidFill>
            </a:endParaRPr>
          </a:p>
        </p:txBody>
      </p:sp>
    </p:spTree>
    <p:extLst>
      <p:ext uri="{BB962C8B-B14F-4D97-AF65-F5344CB8AC3E}">
        <p14:creationId xmlns:p14="http://schemas.microsoft.com/office/powerpoint/2010/main" val="341014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609" y="116959"/>
            <a:ext cx="8452885" cy="563526"/>
          </a:xfrm>
        </p:spPr>
        <p:txBody>
          <a:bodyPr vert="horz" lIns="91440" tIns="45720" rIns="91440" bIns="45720" rtlCol="0" anchor="ctr">
            <a:normAutofit/>
          </a:bodyPr>
          <a:lstStyle/>
          <a:p>
            <a:pPr>
              <a:lnSpc>
                <a:spcPct val="90000"/>
              </a:lnSpc>
            </a:pPr>
            <a:r>
              <a:rPr lang="en-GB" dirty="0" err="1"/>
              <a:t>UHSussex</a:t>
            </a:r>
            <a:r>
              <a:rPr lang="en-GB" dirty="0"/>
              <a:t> Apprentice Levy</a:t>
            </a:r>
          </a:p>
        </p:txBody>
      </p:sp>
      <p:sp>
        <p:nvSpPr>
          <p:cNvPr id="4" name="Rectangle 3"/>
          <p:cNvSpPr txBox="1">
            <a:spLocks noChangeArrowheads="1"/>
          </p:cNvSpPr>
          <p:nvPr/>
        </p:nvSpPr>
        <p:spPr>
          <a:xfrm>
            <a:off x="329609" y="946299"/>
            <a:ext cx="5664791" cy="51364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nSpc>
                <a:spcPct val="114000"/>
              </a:lnSpc>
              <a:buClr>
                <a:schemeClr val="accent1"/>
              </a:buClr>
              <a:buSzPct val="80000"/>
              <a:buFont typeface="Arial" panose="020B0604020202020204" pitchFamily="34" charset="0"/>
              <a:buChar char="►"/>
            </a:pPr>
            <a:endParaRPr lang="en-US" sz="2000" b="1" i="0" u="none" strike="noStrike" baseline="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altLang="en-US" sz="200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342900" lvl="1" indent="-342900">
              <a:lnSpc>
                <a:spcPct val="114000"/>
              </a:lnSpc>
              <a:buClr>
                <a:schemeClr val="accent1"/>
              </a:buClr>
              <a:buSzPct val="80000"/>
              <a:buFont typeface="Arial" panose="020B0604020202020204" pitchFamily="34" charset="0"/>
              <a:buChar char="►"/>
            </a:pPr>
            <a:endParaRPr lang="en-US" altLang="en-US" sz="2000" dirty="0">
              <a:solidFill>
                <a:schemeClr val="tx2"/>
              </a:solidFill>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93D5428B-2983-25B2-384A-8915BC09BDAC}"/>
              </a:ext>
            </a:extLst>
          </p:cNvPr>
          <p:cNvSpPr>
            <a:spLocks noGrp="1"/>
          </p:cNvSpPr>
          <p:nvPr>
            <p:ph type="sldNum" sz="quarter" idx="12"/>
          </p:nvPr>
        </p:nvSpPr>
        <p:spPr>
          <a:xfrm>
            <a:off x="11582401" y="6492878"/>
            <a:ext cx="487627" cy="365125"/>
          </a:xfrm>
        </p:spPr>
        <p:txBody>
          <a:bodyPr/>
          <a:lstStyle/>
          <a:p>
            <a:pPr>
              <a:spcAft>
                <a:spcPts val="600"/>
              </a:spcAft>
            </a:pPr>
            <a:fld id="{3CBAF558-993E-F24D-8CA0-AE83BF0134CC}" type="slidenum">
              <a:rPr lang="en-GB" smtClean="0">
                <a:solidFill>
                  <a:srgbClr val="003087"/>
                </a:solidFill>
              </a:rPr>
              <a:pPr>
                <a:spcAft>
                  <a:spcPts val="600"/>
                </a:spcAft>
              </a:pPr>
              <a:t>4</a:t>
            </a:fld>
            <a:endParaRPr lang="en-GB" dirty="0">
              <a:solidFill>
                <a:srgbClr val="003087"/>
              </a:solidFill>
            </a:endParaRPr>
          </a:p>
        </p:txBody>
      </p:sp>
      <p:sp>
        <p:nvSpPr>
          <p:cNvPr id="6" name="TextBox 5">
            <a:extLst>
              <a:ext uri="{FF2B5EF4-FFF2-40B4-BE49-F238E27FC236}">
                <a16:creationId xmlns:a16="http://schemas.microsoft.com/office/drawing/2014/main" id="{98FF7F83-252C-A2DB-81FD-E5AAFA205B5A}"/>
              </a:ext>
            </a:extLst>
          </p:cNvPr>
          <p:cNvSpPr txBox="1"/>
          <p:nvPr/>
        </p:nvSpPr>
        <p:spPr>
          <a:xfrm>
            <a:off x="329609" y="680484"/>
            <a:ext cx="6634717" cy="5940088"/>
          </a:xfrm>
          <a:prstGeom prst="rect">
            <a:avLst/>
          </a:prstGeom>
          <a:noFill/>
        </p:spPr>
        <p:txBody>
          <a:bodyPr wrap="square">
            <a:spAutoFit/>
          </a:bodyPr>
          <a:lstStyle/>
          <a:p>
            <a:pPr algn="l">
              <a:buFont typeface="Arial" panose="020B0604020202020204" pitchFamily="34" charset="0"/>
              <a:buChar char="•"/>
            </a:pPr>
            <a:r>
              <a:rPr lang="en-GB" sz="2000" dirty="0">
                <a:solidFill>
                  <a:schemeClr val="accent1">
                    <a:lumMod val="75000"/>
                  </a:schemeClr>
                </a:solidFill>
                <a:latin typeface="Arial" panose="020B0604020202020204" pitchFamily="34" charset="0"/>
                <a:cs typeface="Arial" panose="020B0604020202020204" pitchFamily="34" charset="0"/>
              </a:rPr>
              <a:t>Apprenticeship Levy is an amount paid at a rate of 0.5% of the annual </a:t>
            </a:r>
            <a:r>
              <a:rPr lang="en-GB" sz="2000">
                <a:solidFill>
                  <a:schemeClr val="accent1">
                    <a:lumMod val="75000"/>
                  </a:schemeClr>
                </a:solidFill>
                <a:latin typeface="Arial" panose="020B0604020202020204" pitchFamily="34" charset="0"/>
                <a:cs typeface="Arial" panose="020B0604020202020204" pitchFamily="34" charset="0"/>
              </a:rPr>
              <a:t>pay bill – UHS £762m – levy £3.8m </a:t>
            </a: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dirty="0">
                <a:solidFill>
                  <a:schemeClr val="accent1">
                    <a:lumMod val="75000"/>
                  </a:schemeClr>
                </a:solidFill>
                <a:latin typeface="Arial" panose="020B0604020202020204" pitchFamily="34" charset="0"/>
                <a:cs typeface="Arial" panose="020B0604020202020204" pitchFamily="34" charset="0"/>
              </a:rPr>
              <a:t>The Levy contribution goes into the Apprenticeship Service account. </a:t>
            </a:r>
          </a:p>
          <a:p>
            <a:pPr algn="l">
              <a:buFont typeface="Arial" panose="020B0604020202020204" pitchFamily="34" charset="0"/>
              <a:buChar char="•"/>
            </a:pP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dirty="0"/>
              <a:t> A written agreement with the training provider was drawn up so the responsibilities were set out clearly.</a:t>
            </a: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dirty="0">
                <a:solidFill>
                  <a:schemeClr val="accent1">
                    <a:lumMod val="75000"/>
                  </a:schemeClr>
                </a:solidFill>
                <a:latin typeface="Arial" panose="020B0604020202020204" pitchFamily="34" charset="0"/>
                <a:cs typeface="Arial" panose="020B0604020202020204" pitchFamily="34" charset="0"/>
              </a:rPr>
              <a:t>The cost of the apprenticeship is split over the duration of the apprenticeship and is paid for by the apprenticeship team at the Trust to the Training Provider (Chichester college).  </a:t>
            </a:r>
          </a:p>
          <a:p>
            <a:pPr algn="l">
              <a:buFont typeface="Arial" panose="020B0604020202020204" pitchFamily="34" charset="0"/>
              <a:buChar char="•"/>
            </a:pP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dirty="0">
                <a:solidFill>
                  <a:schemeClr val="accent1">
                    <a:lumMod val="75000"/>
                  </a:schemeClr>
                </a:solidFill>
                <a:latin typeface="Arial" panose="020B0604020202020204" pitchFamily="34" charset="0"/>
                <a:cs typeface="Arial" panose="020B0604020202020204" pitchFamily="34" charset="0"/>
              </a:rPr>
              <a:t>The cost of the Assistant Accountant Level 3 is £15,000</a:t>
            </a:r>
          </a:p>
          <a:p>
            <a:pPr algn="l">
              <a:buFont typeface="Arial" panose="020B0604020202020204" pitchFamily="34" charset="0"/>
              <a:buChar char="•"/>
            </a:pPr>
            <a:endParaRPr lang="en-GB" sz="2000" dirty="0">
              <a:solidFill>
                <a:schemeClr val="accent1">
                  <a:lumMod val="75000"/>
                </a:schemeClr>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dirty="0">
                <a:solidFill>
                  <a:schemeClr val="accent1">
                    <a:lumMod val="75000"/>
                  </a:schemeClr>
                </a:solidFill>
                <a:latin typeface="Arial" panose="020B0604020202020204" pitchFamily="34" charset="0"/>
                <a:cs typeface="Arial" panose="020B0604020202020204" pitchFamily="34" charset="0"/>
              </a:rPr>
              <a:t>Regular meetings are held between the Trust and College to ensure Apprentices are making the required academic progress.</a:t>
            </a:r>
          </a:p>
        </p:txBody>
      </p:sp>
      <p:pic>
        <p:nvPicPr>
          <p:cNvPr id="5" name="Picture 4">
            <a:extLst>
              <a:ext uri="{FF2B5EF4-FFF2-40B4-BE49-F238E27FC236}">
                <a16:creationId xmlns:a16="http://schemas.microsoft.com/office/drawing/2014/main" id="{8BE72B54-2E45-A24E-15AB-8407821BC1DD}"/>
              </a:ext>
            </a:extLst>
          </p:cNvPr>
          <p:cNvPicPr>
            <a:picLocks noChangeAspect="1"/>
          </p:cNvPicPr>
          <p:nvPr/>
        </p:nvPicPr>
        <p:blipFill>
          <a:blip r:embed="rId3"/>
          <a:stretch>
            <a:fillRect/>
          </a:stretch>
        </p:blipFill>
        <p:spPr>
          <a:xfrm>
            <a:off x="7176976" y="1226288"/>
            <a:ext cx="4922297" cy="4515293"/>
          </a:xfrm>
          <a:prstGeom prst="rect">
            <a:avLst/>
          </a:prstGeom>
        </p:spPr>
      </p:pic>
    </p:spTree>
    <p:extLst>
      <p:ext uri="{BB962C8B-B14F-4D97-AF65-F5344CB8AC3E}">
        <p14:creationId xmlns:p14="http://schemas.microsoft.com/office/powerpoint/2010/main" val="121901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3A92-A2B7-0DA2-4070-697E074680E7}"/>
              </a:ext>
            </a:extLst>
          </p:cNvPr>
          <p:cNvSpPr>
            <a:spLocks noGrp="1"/>
          </p:cNvSpPr>
          <p:nvPr>
            <p:ph type="title"/>
          </p:nvPr>
        </p:nvSpPr>
        <p:spPr>
          <a:xfrm>
            <a:off x="659219" y="180753"/>
            <a:ext cx="7837048" cy="510363"/>
          </a:xfrm>
        </p:spPr>
        <p:txBody>
          <a:bodyPr anchor="ctr">
            <a:normAutofit fontScale="90000"/>
          </a:bodyPr>
          <a:lstStyle/>
          <a:p>
            <a:r>
              <a:rPr lang="en-GB" dirty="0" err="1"/>
              <a:t>UHSussex</a:t>
            </a:r>
            <a:r>
              <a:rPr lang="en-GB" dirty="0"/>
              <a:t> Finance Apprentice scheme overview</a:t>
            </a:r>
          </a:p>
        </p:txBody>
      </p:sp>
      <p:sp>
        <p:nvSpPr>
          <p:cNvPr id="3" name="Content Placeholder 2">
            <a:extLst>
              <a:ext uri="{FF2B5EF4-FFF2-40B4-BE49-F238E27FC236}">
                <a16:creationId xmlns:a16="http://schemas.microsoft.com/office/drawing/2014/main" id="{76E562A1-1FFB-1FFE-EBCC-18C8F428E3E3}"/>
              </a:ext>
            </a:extLst>
          </p:cNvPr>
          <p:cNvSpPr>
            <a:spLocks noGrp="1"/>
          </p:cNvSpPr>
          <p:nvPr>
            <p:ph sz="half" idx="1"/>
          </p:nvPr>
        </p:nvSpPr>
        <p:spPr>
          <a:xfrm>
            <a:off x="121972" y="786809"/>
            <a:ext cx="7629163" cy="5706069"/>
          </a:xfrm>
        </p:spPr>
        <p:txBody>
          <a:bodyPr>
            <a:normAutofit fontScale="70000" lnSpcReduction="20000"/>
          </a:bodyPr>
          <a:lstStyle/>
          <a:p>
            <a:pPr>
              <a:spcAft>
                <a:spcPts val="1000"/>
              </a:spcAft>
            </a:pPr>
            <a:r>
              <a:rPr lang="en-GB" sz="2900" dirty="0">
                <a:solidFill>
                  <a:schemeClr val="accent2"/>
                </a:solidFill>
              </a:rPr>
              <a:t>Finance dept based at 3 main sites in Brighton, Worthing and Chichester</a:t>
            </a:r>
          </a:p>
          <a:p>
            <a:pPr>
              <a:spcAft>
                <a:spcPts val="1000"/>
              </a:spcAft>
            </a:pPr>
            <a:r>
              <a:rPr lang="en-GB" sz="2900" dirty="0">
                <a:solidFill>
                  <a:schemeClr val="accent2"/>
                </a:solidFill>
              </a:rPr>
              <a:t>The department has a history of successful apprentices</a:t>
            </a:r>
          </a:p>
          <a:p>
            <a:pPr>
              <a:spcAft>
                <a:spcPts val="1000"/>
              </a:spcAft>
            </a:pPr>
            <a:r>
              <a:rPr lang="en-GB" sz="2900" dirty="0">
                <a:solidFill>
                  <a:schemeClr val="accent2"/>
                </a:solidFill>
              </a:rPr>
              <a:t>6 Apprentices recruited from the local community through a competitive interview process</a:t>
            </a:r>
          </a:p>
          <a:p>
            <a:pPr>
              <a:spcAft>
                <a:spcPts val="1000"/>
              </a:spcAft>
            </a:pPr>
            <a:r>
              <a:rPr lang="en-GB" sz="2900" dirty="0">
                <a:solidFill>
                  <a:schemeClr val="accent2"/>
                </a:solidFill>
              </a:rPr>
              <a:t>Mix of ages and experience recruited – none from a traditional finance background</a:t>
            </a:r>
          </a:p>
          <a:p>
            <a:pPr>
              <a:spcAft>
                <a:spcPts val="1000"/>
              </a:spcAft>
            </a:pPr>
            <a:r>
              <a:rPr lang="en-GB" sz="2900" dirty="0">
                <a:solidFill>
                  <a:schemeClr val="accent2"/>
                </a:solidFill>
              </a:rPr>
              <a:t>One day interviews held with panel from Finance and Apprentice team</a:t>
            </a:r>
          </a:p>
          <a:p>
            <a:pPr>
              <a:spcAft>
                <a:spcPts val="1000"/>
              </a:spcAft>
            </a:pPr>
            <a:r>
              <a:rPr lang="en-GB" sz="2900" dirty="0">
                <a:solidFill>
                  <a:schemeClr val="accent2"/>
                </a:solidFill>
              </a:rPr>
              <a:t>Apprentices joined different teams in Sept 23 for 18 months</a:t>
            </a:r>
          </a:p>
          <a:p>
            <a:pPr>
              <a:spcAft>
                <a:spcPts val="1000"/>
              </a:spcAft>
            </a:pPr>
            <a:r>
              <a:rPr lang="en-GB" sz="2900" dirty="0">
                <a:solidFill>
                  <a:schemeClr val="accent2"/>
                </a:solidFill>
              </a:rPr>
              <a:t>Study for Level 3 AAT via Chichester College via Levy </a:t>
            </a:r>
          </a:p>
          <a:p>
            <a:pPr>
              <a:spcAft>
                <a:spcPts val="1000"/>
              </a:spcAft>
            </a:pPr>
            <a:r>
              <a:rPr lang="en-GB" sz="2900" dirty="0">
                <a:solidFill>
                  <a:schemeClr val="accent2"/>
                </a:solidFill>
              </a:rPr>
              <a:t>4 days a week in the office, 1 day at college face to face</a:t>
            </a:r>
          </a:p>
          <a:p>
            <a:pPr>
              <a:spcAft>
                <a:spcPts val="1000"/>
              </a:spcAft>
            </a:pPr>
            <a:r>
              <a:rPr lang="en-GB" sz="2900" dirty="0">
                <a:solidFill>
                  <a:schemeClr val="accent2"/>
                </a:solidFill>
              </a:rPr>
              <a:t>Each Apprentice assigned a buddy and course mentor</a:t>
            </a:r>
            <a:endParaRPr lang="en-GB" sz="1900" dirty="0"/>
          </a:p>
        </p:txBody>
      </p:sp>
      <p:pic>
        <p:nvPicPr>
          <p:cNvPr id="4" name="Picture 3" descr="A group of people sitting at a table&#10;&#10;Description automatically generated">
            <a:extLst>
              <a:ext uri="{FF2B5EF4-FFF2-40B4-BE49-F238E27FC236}">
                <a16:creationId xmlns:a16="http://schemas.microsoft.com/office/drawing/2014/main" id="{15FE47BF-F781-5B6E-2413-F5DB772D1E5C}"/>
              </a:ext>
            </a:extLst>
          </p:cNvPr>
          <p:cNvPicPr>
            <a:picLocks noChangeAspect="1"/>
          </p:cNvPicPr>
          <p:nvPr/>
        </p:nvPicPr>
        <p:blipFill>
          <a:blip r:embed="rId2"/>
          <a:stretch>
            <a:fillRect/>
          </a:stretch>
        </p:blipFill>
        <p:spPr>
          <a:xfrm>
            <a:off x="7857460" y="1508946"/>
            <a:ext cx="4107712" cy="4060158"/>
          </a:xfrm>
          <a:prstGeom prst="rect">
            <a:avLst/>
          </a:prstGeom>
          <a:noFill/>
        </p:spPr>
      </p:pic>
      <p:sp>
        <p:nvSpPr>
          <p:cNvPr id="5" name="Slide Number Placeholder 4">
            <a:extLst>
              <a:ext uri="{FF2B5EF4-FFF2-40B4-BE49-F238E27FC236}">
                <a16:creationId xmlns:a16="http://schemas.microsoft.com/office/drawing/2014/main" id="{EF0AE8C3-A623-9A60-5913-1930C3D5DDE9}"/>
              </a:ext>
            </a:extLst>
          </p:cNvPr>
          <p:cNvSpPr>
            <a:spLocks noGrp="1"/>
          </p:cNvSpPr>
          <p:nvPr>
            <p:ph type="sldNum" sz="quarter" idx="12"/>
          </p:nvPr>
        </p:nvSpPr>
        <p:spPr>
          <a:xfrm>
            <a:off x="11582401" y="6492878"/>
            <a:ext cx="487627" cy="365125"/>
          </a:xfrm>
        </p:spPr>
        <p:txBody>
          <a:bodyPr anchor="t">
            <a:normAutofit/>
          </a:bodyPr>
          <a:lstStyle/>
          <a:p>
            <a:pPr>
              <a:spcAft>
                <a:spcPts val="600"/>
              </a:spcAft>
            </a:pPr>
            <a:fld id="{3CBAF558-993E-F24D-8CA0-AE83BF0134CC}" type="slidenum">
              <a:rPr lang="en-GB" smtClean="0">
                <a:solidFill>
                  <a:srgbClr val="003087"/>
                </a:solidFill>
              </a:rPr>
              <a:pPr>
                <a:spcAft>
                  <a:spcPts val="600"/>
                </a:spcAft>
              </a:pPr>
              <a:t>5</a:t>
            </a:fld>
            <a:endParaRPr lang="en-GB">
              <a:solidFill>
                <a:srgbClr val="003087"/>
              </a:solidFill>
            </a:endParaRPr>
          </a:p>
        </p:txBody>
      </p:sp>
    </p:spTree>
    <p:extLst>
      <p:ext uri="{BB962C8B-B14F-4D97-AF65-F5344CB8AC3E}">
        <p14:creationId xmlns:p14="http://schemas.microsoft.com/office/powerpoint/2010/main" val="280937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FDE6-24BC-4673-9442-72C7704E9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27AF4-D5E6-E64E-D5F3-170A4ABCFA08}"/>
              </a:ext>
            </a:extLst>
          </p:cNvPr>
          <p:cNvSpPr>
            <a:spLocks noGrp="1"/>
          </p:cNvSpPr>
          <p:nvPr>
            <p:ph type="title"/>
          </p:nvPr>
        </p:nvSpPr>
        <p:spPr>
          <a:xfrm>
            <a:off x="609600" y="202019"/>
            <a:ext cx="8610600" cy="414670"/>
          </a:xfrm>
        </p:spPr>
        <p:txBody>
          <a:bodyPr/>
          <a:lstStyle/>
          <a:p>
            <a:r>
              <a:rPr lang="en-GB" dirty="0" err="1"/>
              <a:t>UHSussex</a:t>
            </a:r>
            <a:r>
              <a:rPr lang="en-GB" dirty="0"/>
              <a:t> Finance Apprentice scheme overview</a:t>
            </a:r>
          </a:p>
        </p:txBody>
      </p:sp>
      <p:sp>
        <p:nvSpPr>
          <p:cNvPr id="3" name="Content Placeholder 2">
            <a:extLst>
              <a:ext uri="{FF2B5EF4-FFF2-40B4-BE49-F238E27FC236}">
                <a16:creationId xmlns:a16="http://schemas.microsoft.com/office/drawing/2014/main" id="{F645D3CF-0082-8EB3-FE18-6EC56837FA2E}"/>
              </a:ext>
            </a:extLst>
          </p:cNvPr>
          <p:cNvSpPr>
            <a:spLocks noGrp="1"/>
          </p:cNvSpPr>
          <p:nvPr>
            <p:ph idx="1"/>
          </p:nvPr>
        </p:nvSpPr>
        <p:spPr>
          <a:xfrm>
            <a:off x="231257" y="786810"/>
            <a:ext cx="7211534" cy="5706068"/>
          </a:xfrm>
        </p:spPr>
        <p:txBody>
          <a:bodyPr>
            <a:normAutofit fontScale="92500" lnSpcReduction="10000"/>
          </a:bodyPr>
          <a:lstStyle/>
          <a:p>
            <a:pPr>
              <a:lnSpc>
                <a:spcPct val="115000"/>
              </a:lnSpc>
              <a:spcAft>
                <a:spcPts val="1000"/>
              </a:spcAft>
            </a:pPr>
            <a:r>
              <a:rPr lang="en-GB" sz="2200" dirty="0">
                <a:solidFill>
                  <a:schemeClr val="accent1">
                    <a:lumMod val="75000"/>
                  </a:schemeClr>
                </a:solidFill>
              </a:rPr>
              <a:t>College provides all coursework and teaching material – mix of face to face and online</a:t>
            </a:r>
          </a:p>
          <a:p>
            <a:pPr>
              <a:lnSpc>
                <a:spcPct val="115000"/>
              </a:lnSpc>
              <a:spcAft>
                <a:spcPts val="1000"/>
              </a:spcAft>
            </a:pPr>
            <a:r>
              <a:rPr lang="en-GB" sz="2200" dirty="0">
                <a:solidFill>
                  <a:schemeClr val="accent1">
                    <a:lumMod val="75000"/>
                  </a:schemeClr>
                </a:solidFill>
              </a:rPr>
              <a:t>College operate term time working – holidays require planning</a:t>
            </a:r>
          </a:p>
          <a:p>
            <a:pPr>
              <a:lnSpc>
                <a:spcPct val="115000"/>
              </a:lnSpc>
              <a:spcAft>
                <a:spcPts val="1000"/>
              </a:spcAft>
            </a:pPr>
            <a:r>
              <a:rPr lang="en-GB" sz="2200" dirty="0">
                <a:solidFill>
                  <a:schemeClr val="accent1">
                    <a:lumMod val="75000"/>
                  </a:schemeClr>
                </a:solidFill>
              </a:rPr>
              <a:t>Summer rotations to complete practical experience requirements</a:t>
            </a:r>
          </a:p>
          <a:p>
            <a:pPr>
              <a:lnSpc>
                <a:spcPct val="115000"/>
              </a:lnSpc>
              <a:spcAft>
                <a:spcPts val="1000"/>
              </a:spcAft>
            </a:pPr>
            <a:r>
              <a:rPr lang="en-GB" sz="2200" dirty="0">
                <a:solidFill>
                  <a:schemeClr val="accent1">
                    <a:lumMod val="75000"/>
                  </a:schemeClr>
                </a:solidFill>
              </a:rPr>
              <a:t>Regular meetings between managers and with college tutors to check work and academic progress</a:t>
            </a:r>
          </a:p>
          <a:p>
            <a:pPr>
              <a:lnSpc>
                <a:spcPct val="115000"/>
              </a:lnSpc>
              <a:spcAft>
                <a:spcPts val="1000"/>
              </a:spcAft>
            </a:pPr>
            <a:r>
              <a:rPr lang="en-GB" sz="2200" dirty="0">
                <a:solidFill>
                  <a:schemeClr val="accent1">
                    <a:lumMod val="75000"/>
                  </a:schemeClr>
                </a:solidFill>
              </a:rPr>
              <a:t>Excellent exam results and close working required of course material and teaching</a:t>
            </a:r>
          </a:p>
          <a:p>
            <a:pPr>
              <a:lnSpc>
                <a:spcPct val="115000"/>
              </a:lnSpc>
              <a:spcAft>
                <a:spcPts val="1000"/>
              </a:spcAft>
            </a:pPr>
            <a:r>
              <a:rPr lang="en-GB" sz="2200" dirty="0">
                <a:solidFill>
                  <a:schemeClr val="accent1">
                    <a:lumMod val="75000"/>
                  </a:schemeClr>
                </a:solidFill>
              </a:rPr>
              <a:t>Log book of practical experience required – managers sign off on knowledge, skills and behaviours in the Apprenticeship standards– Gateway process</a:t>
            </a:r>
          </a:p>
          <a:p>
            <a:pPr>
              <a:lnSpc>
                <a:spcPct val="115000"/>
              </a:lnSpc>
              <a:spcAft>
                <a:spcPts val="1000"/>
              </a:spcAft>
            </a:pPr>
            <a:r>
              <a:rPr lang="en-GB" sz="2200" dirty="0">
                <a:solidFill>
                  <a:schemeClr val="accent1">
                    <a:lumMod val="75000"/>
                  </a:schemeClr>
                </a:solidFill>
              </a:rPr>
              <a:t>End point assessment of competencies and interview</a:t>
            </a:r>
          </a:p>
        </p:txBody>
      </p:sp>
      <p:sp>
        <p:nvSpPr>
          <p:cNvPr id="5" name="Slide Number Placeholder 4">
            <a:extLst>
              <a:ext uri="{FF2B5EF4-FFF2-40B4-BE49-F238E27FC236}">
                <a16:creationId xmlns:a16="http://schemas.microsoft.com/office/drawing/2014/main" id="{C3C4B515-11A2-CDBC-BB63-6A9EE5D235D0}"/>
              </a:ext>
            </a:extLst>
          </p:cNvPr>
          <p:cNvSpPr>
            <a:spLocks noGrp="1"/>
          </p:cNvSpPr>
          <p:nvPr>
            <p:ph type="sldNum" sz="quarter" idx="12"/>
          </p:nvPr>
        </p:nvSpPr>
        <p:spPr/>
        <p:txBody>
          <a:bodyPr/>
          <a:lstStyle/>
          <a:p>
            <a:fld id="{3CBAF558-993E-F24D-8CA0-AE83BF0134CC}" type="slidenum">
              <a:rPr lang="en-GB" smtClean="0">
                <a:solidFill>
                  <a:srgbClr val="003087"/>
                </a:solidFill>
              </a:rPr>
              <a:pPr/>
              <a:t>6</a:t>
            </a:fld>
            <a:endParaRPr lang="en-GB" dirty="0">
              <a:solidFill>
                <a:srgbClr val="003087"/>
              </a:solidFill>
            </a:endParaRPr>
          </a:p>
        </p:txBody>
      </p:sp>
      <p:pic>
        <p:nvPicPr>
          <p:cNvPr id="4" name="Picture 3">
            <a:extLst>
              <a:ext uri="{FF2B5EF4-FFF2-40B4-BE49-F238E27FC236}">
                <a16:creationId xmlns:a16="http://schemas.microsoft.com/office/drawing/2014/main" id="{5D0F1EAC-7146-2D5C-9929-FD9C542D0C52}"/>
              </a:ext>
            </a:extLst>
          </p:cNvPr>
          <p:cNvPicPr>
            <a:picLocks noChangeAspect="1"/>
          </p:cNvPicPr>
          <p:nvPr/>
        </p:nvPicPr>
        <p:blipFill>
          <a:blip r:embed="rId2"/>
          <a:stretch>
            <a:fillRect/>
          </a:stretch>
        </p:blipFill>
        <p:spPr>
          <a:xfrm>
            <a:off x="7521649" y="1254348"/>
            <a:ext cx="4163533" cy="4349303"/>
          </a:xfrm>
          <a:prstGeom prst="rect">
            <a:avLst/>
          </a:prstGeom>
        </p:spPr>
      </p:pic>
    </p:spTree>
    <p:extLst>
      <p:ext uri="{BB962C8B-B14F-4D97-AF65-F5344CB8AC3E}">
        <p14:creationId xmlns:p14="http://schemas.microsoft.com/office/powerpoint/2010/main" val="221811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266B-D282-3091-AB63-B1C23E742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23BD3-8C0A-E5FF-C346-0FF2F577014F}"/>
              </a:ext>
            </a:extLst>
          </p:cNvPr>
          <p:cNvSpPr>
            <a:spLocks noGrp="1"/>
          </p:cNvSpPr>
          <p:nvPr>
            <p:ph type="title"/>
          </p:nvPr>
        </p:nvSpPr>
        <p:spPr>
          <a:xfrm>
            <a:off x="609600" y="278729"/>
            <a:ext cx="8610600" cy="593142"/>
          </a:xfrm>
        </p:spPr>
        <p:txBody>
          <a:bodyPr/>
          <a:lstStyle/>
          <a:p>
            <a:r>
              <a:rPr lang="en-GB" dirty="0" err="1"/>
              <a:t>UHSussex</a:t>
            </a:r>
            <a:r>
              <a:rPr lang="en-GB" dirty="0"/>
              <a:t> Finance Apprentice  - after the scheme</a:t>
            </a:r>
          </a:p>
        </p:txBody>
      </p:sp>
      <p:sp>
        <p:nvSpPr>
          <p:cNvPr id="3" name="Content Placeholder 2">
            <a:extLst>
              <a:ext uri="{FF2B5EF4-FFF2-40B4-BE49-F238E27FC236}">
                <a16:creationId xmlns:a16="http://schemas.microsoft.com/office/drawing/2014/main" id="{161A4445-B74D-B8F0-84DB-37CE349501E8}"/>
              </a:ext>
            </a:extLst>
          </p:cNvPr>
          <p:cNvSpPr>
            <a:spLocks noGrp="1"/>
          </p:cNvSpPr>
          <p:nvPr>
            <p:ph idx="1"/>
          </p:nvPr>
        </p:nvSpPr>
        <p:spPr>
          <a:xfrm>
            <a:off x="233914" y="1184944"/>
            <a:ext cx="6804839" cy="5045736"/>
          </a:xfrm>
        </p:spPr>
        <p:txBody>
          <a:bodyPr>
            <a:normAutofit/>
          </a:bodyPr>
          <a:lstStyle/>
          <a:p>
            <a:pPr>
              <a:lnSpc>
                <a:spcPct val="115000"/>
              </a:lnSpc>
              <a:spcAft>
                <a:spcPts val="1000"/>
              </a:spcAft>
            </a:pPr>
            <a:r>
              <a:rPr lang="en-GB" sz="2200" dirty="0">
                <a:solidFill>
                  <a:schemeClr val="accent1">
                    <a:lumMod val="75000"/>
                  </a:schemeClr>
                </a:solidFill>
              </a:rPr>
              <a:t>Preparation for life after the scheme</a:t>
            </a:r>
          </a:p>
          <a:p>
            <a:pPr>
              <a:lnSpc>
                <a:spcPct val="115000"/>
              </a:lnSpc>
              <a:spcAft>
                <a:spcPts val="1000"/>
              </a:spcAft>
            </a:pPr>
            <a:r>
              <a:rPr lang="en-GB" sz="2200" dirty="0">
                <a:solidFill>
                  <a:schemeClr val="accent1">
                    <a:lumMod val="75000"/>
                  </a:schemeClr>
                </a:solidFill>
              </a:rPr>
              <a:t>Apprentices provided with help writing applications and Interview practice  </a:t>
            </a:r>
          </a:p>
          <a:p>
            <a:pPr>
              <a:lnSpc>
                <a:spcPct val="115000"/>
              </a:lnSpc>
              <a:spcAft>
                <a:spcPts val="1000"/>
              </a:spcAft>
            </a:pPr>
            <a:r>
              <a:rPr lang="en-GB" sz="2200" dirty="0">
                <a:solidFill>
                  <a:schemeClr val="accent1">
                    <a:lumMod val="75000"/>
                  </a:schemeClr>
                </a:solidFill>
              </a:rPr>
              <a:t>5 Apprentices successfully recruited to band 4 &amp; band 5 roles</a:t>
            </a:r>
          </a:p>
          <a:p>
            <a:pPr>
              <a:lnSpc>
                <a:spcPct val="115000"/>
              </a:lnSpc>
              <a:spcAft>
                <a:spcPts val="1000"/>
              </a:spcAft>
            </a:pPr>
            <a:r>
              <a:rPr lang="en-GB" sz="2200" dirty="0">
                <a:solidFill>
                  <a:schemeClr val="accent1">
                    <a:lumMod val="75000"/>
                  </a:schemeClr>
                </a:solidFill>
              </a:rPr>
              <a:t>Most apprentices looking to continue AAT studies and CCAB qualifications</a:t>
            </a:r>
          </a:p>
          <a:p>
            <a:pPr>
              <a:lnSpc>
                <a:spcPct val="115000"/>
              </a:lnSpc>
              <a:spcAft>
                <a:spcPts val="1000"/>
              </a:spcAft>
            </a:pPr>
            <a:r>
              <a:rPr lang="en-GB" sz="2200" dirty="0">
                <a:solidFill>
                  <a:schemeClr val="accent1">
                    <a:lumMod val="75000"/>
                  </a:schemeClr>
                </a:solidFill>
              </a:rPr>
              <a:t>Final exit interview and formal sign off for Level 3</a:t>
            </a:r>
          </a:p>
          <a:p>
            <a:pPr>
              <a:lnSpc>
                <a:spcPct val="115000"/>
              </a:lnSpc>
              <a:spcAft>
                <a:spcPts val="1000"/>
              </a:spcAft>
            </a:pPr>
            <a:r>
              <a:rPr lang="en-GB" sz="2200" dirty="0">
                <a:solidFill>
                  <a:schemeClr val="accent1">
                    <a:lumMod val="75000"/>
                  </a:schemeClr>
                </a:solidFill>
              </a:rPr>
              <a:t>March 2025 all our Apprentices successfully completed their contracts</a:t>
            </a:r>
            <a:endParaRPr lang="en-GB" sz="2400" dirty="0"/>
          </a:p>
          <a:p>
            <a:pPr>
              <a:lnSpc>
                <a:spcPct val="115000"/>
              </a:lnSpc>
              <a:spcAft>
                <a:spcPts val="1000"/>
              </a:spcAft>
            </a:pPr>
            <a:endParaRPr lang="en-GB" sz="2200" dirty="0">
              <a:solidFill>
                <a:schemeClr val="accent1">
                  <a:lumMod val="75000"/>
                </a:schemeClr>
              </a:solidFill>
            </a:endParaRPr>
          </a:p>
          <a:p>
            <a:pPr>
              <a:lnSpc>
                <a:spcPct val="115000"/>
              </a:lnSpc>
              <a:spcAft>
                <a:spcPts val="1000"/>
              </a:spcAft>
            </a:pPr>
            <a:endParaRPr lang="en-GB" sz="2200" dirty="0">
              <a:solidFill>
                <a:schemeClr val="accent1">
                  <a:lumMod val="75000"/>
                </a:schemeClr>
              </a:solidFill>
            </a:endParaRPr>
          </a:p>
          <a:p>
            <a:endParaRPr lang="en-GB" dirty="0"/>
          </a:p>
        </p:txBody>
      </p:sp>
      <p:sp>
        <p:nvSpPr>
          <p:cNvPr id="5" name="Slide Number Placeholder 4">
            <a:extLst>
              <a:ext uri="{FF2B5EF4-FFF2-40B4-BE49-F238E27FC236}">
                <a16:creationId xmlns:a16="http://schemas.microsoft.com/office/drawing/2014/main" id="{89CDC21F-C84D-DB57-55F0-999AA1547581}"/>
              </a:ext>
            </a:extLst>
          </p:cNvPr>
          <p:cNvSpPr>
            <a:spLocks noGrp="1"/>
          </p:cNvSpPr>
          <p:nvPr>
            <p:ph type="sldNum" sz="quarter" idx="12"/>
          </p:nvPr>
        </p:nvSpPr>
        <p:spPr/>
        <p:txBody>
          <a:bodyPr/>
          <a:lstStyle/>
          <a:p>
            <a:fld id="{3CBAF558-993E-F24D-8CA0-AE83BF0134CC}" type="slidenum">
              <a:rPr lang="en-GB" smtClean="0">
                <a:solidFill>
                  <a:srgbClr val="003087"/>
                </a:solidFill>
              </a:rPr>
              <a:pPr/>
              <a:t>7</a:t>
            </a:fld>
            <a:endParaRPr lang="en-GB" dirty="0">
              <a:solidFill>
                <a:srgbClr val="003087"/>
              </a:solidFill>
            </a:endParaRPr>
          </a:p>
        </p:txBody>
      </p:sp>
      <p:pic>
        <p:nvPicPr>
          <p:cNvPr id="6" name="Picture 5">
            <a:extLst>
              <a:ext uri="{FF2B5EF4-FFF2-40B4-BE49-F238E27FC236}">
                <a16:creationId xmlns:a16="http://schemas.microsoft.com/office/drawing/2014/main" id="{A52AD5D5-D78B-18D3-ECD2-E0DF0B96249E}"/>
              </a:ext>
            </a:extLst>
          </p:cNvPr>
          <p:cNvPicPr>
            <a:picLocks noChangeAspect="1"/>
          </p:cNvPicPr>
          <p:nvPr/>
        </p:nvPicPr>
        <p:blipFill>
          <a:blip r:embed="rId2"/>
          <a:stretch>
            <a:fillRect/>
          </a:stretch>
        </p:blipFill>
        <p:spPr>
          <a:xfrm>
            <a:off x="7697972" y="1184944"/>
            <a:ext cx="4260114" cy="4932827"/>
          </a:xfrm>
          <a:prstGeom prst="rect">
            <a:avLst/>
          </a:prstGeom>
        </p:spPr>
      </p:pic>
    </p:spTree>
    <p:extLst>
      <p:ext uri="{BB962C8B-B14F-4D97-AF65-F5344CB8AC3E}">
        <p14:creationId xmlns:p14="http://schemas.microsoft.com/office/powerpoint/2010/main" val="2308579229"/>
      </p:ext>
    </p:extLst>
  </p:cSld>
  <p:clrMapOvr>
    <a:masterClrMapping/>
  </p:clrMapOvr>
</p:sld>
</file>

<file path=ppt/theme/theme1.xml><?xml version="1.0" encoding="utf-8"?>
<a:theme xmlns:a="http://schemas.openxmlformats.org/drawingml/2006/main" name="UHSussex - PowerPoint Template + tips">
  <a:themeElements>
    <a:clrScheme name="NHS UHS">
      <a:dk1>
        <a:srgbClr val="003087"/>
      </a:dk1>
      <a:lt1>
        <a:srgbClr val="FFFFFF"/>
      </a:lt1>
      <a:dk2>
        <a:srgbClr val="000000"/>
      </a:dk2>
      <a:lt2>
        <a:srgbClr val="CCF1FB"/>
      </a:lt2>
      <a:accent1>
        <a:srgbClr val="005EB8"/>
      </a:accent1>
      <a:accent2>
        <a:srgbClr val="003087"/>
      </a:accent2>
      <a:accent3>
        <a:srgbClr val="0072CE"/>
      </a:accent3>
      <a:accent4>
        <a:srgbClr val="41B6E6"/>
      </a:accent4>
      <a:accent5>
        <a:srgbClr val="FB8500"/>
      </a:accent5>
      <a:accent6>
        <a:srgbClr val="D81080"/>
      </a:accent6>
      <a:hlink>
        <a:srgbClr val="0072CE"/>
      </a:hlink>
      <a:folHlink>
        <a:srgbClr val="D81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6AD2A5C0-5932-C449-8BEE-E8BD9538DAA3}" vid="{B88146B3-F867-C442-9A78-19E086D582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926627-119a-4786-80e5-a28719ebab95">
      <Terms xmlns="http://schemas.microsoft.com/office/infopath/2007/PartnerControls"/>
    </lcf76f155ced4ddcb4097134ff3c332f>
    <TaxCatchAll xmlns="8f5d9ec7-e2dd-4709-ad84-1bee4d5f0a4d" xsi:nil="true"/>
    <SharedWithUsers xmlns="dc051027-59b9-429f-b408-08b2f31a119f">
      <UserInfo>
        <DisplayName>KHAN, Aflaq (UNIVERSITY HOSPITALS SUSSEX NHS FOUNDATION TRUST)</DisplayName>
        <AccountId>180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CEE36E5DF284BA013F94703C18CA9" ma:contentTypeVersion="18" ma:contentTypeDescription="Create a new document." ma:contentTypeScope="" ma:versionID="20aa7383e508b9ea50f94c3f65c6cb58">
  <xsd:schema xmlns:xsd="http://www.w3.org/2001/XMLSchema" xmlns:xs="http://www.w3.org/2001/XMLSchema" xmlns:p="http://schemas.microsoft.com/office/2006/metadata/properties" xmlns:ns2="c3926627-119a-4786-80e5-a28719ebab95" xmlns:ns3="dc051027-59b9-429f-b408-08b2f31a119f" xmlns:ns4="8f5d9ec7-e2dd-4709-ad84-1bee4d5f0a4d" targetNamespace="http://schemas.microsoft.com/office/2006/metadata/properties" ma:root="true" ma:fieldsID="92d3e45ca9c93deb6da5a999d2fdb6f7" ns2:_="" ns3:_="" ns4:_="">
    <xsd:import namespace="c3926627-119a-4786-80e5-a28719ebab95"/>
    <xsd:import namespace="dc051027-59b9-429f-b408-08b2f31a119f"/>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26627-119a-4786-80e5-a28719eba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051027-59b9-429f-b408-08b2f31a11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14A91-0E23-4362-B4D6-932DEC106CFF}">
  <ds:schemaRefs>
    <ds:schemaRef ds:uri="http://schemas.microsoft.com/office/2006/metadata/properties"/>
    <ds:schemaRef ds:uri="http://schemas.microsoft.com/office/infopath/2007/PartnerControls"/>
    <ds:schemaRef ds:uri="http://schemas.microsoft.com/sharepoint/v3"/>
    <ds:schemaRef ds:uri="a425355a-77bc-48f3-ba5b-1514e18dcefa"/>
    <ds:schemaRef ds:uri="ab79c2a2-3113-4ca2-9500-bc9494af4438"/>
  </ds:schemaRefs>
</ds:datastoreItem>
</file>

<file path=customXml/itemProps2.xml><?xml version="1.0" encoding="utf-8"?>
<ds:datastoreItem xmlns:ds="http://schemas.openxmlformats.org/officeDocument/2006/customXml" ds:itemID="{50F8EAF2-7AB3-4CE9-95F7-471D307FF5DC}">
  <ds:schemaRefs>
    <ds:schemaRef ds:uri="http://schemas.microsoft.com/sharepoint/v3/contenttype/forms"/>
  </ds:schemaRefs>
</ds:datastoreItem>
</file>

<file path=customXml/itemProps3.xml><?xml version="1.0" encoding="utf-8"?>
<ds:datastoreItem xmlns:ds="http://schemas.openxmlformats.org/officeDocument/2006/customXml" ds:itemID="{E9B58621-50CA-4927-9401-2CA5111D9CEB}"/>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17346</TotalTime>
  <Words>716</Words>
  <Application>Microsoft Office PowerPoint</Application>
  <PresentationFormat>Widescreen</PresentationFormat>
  <Paragraphs>79</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UHSussex - PowerPoint Template + tips</vt:lpstr>
      <vt:lpstr>Finance Apprentices at UHSussex</vt:lpstr>
      <vt:lpstr>Apprentice Levy overview</vt:lpstr>
      <vt:lpstr>Apprentice levy overview</vt:lpstr>
      <vt:lpstr>UHSussex Apprentice Levy</vt:lpstr>
      <vt:lpstr>UHSussex Finance Apprentice scheme overview</vt:lpstr>
      <vt:lpstr>UHSussex Finance Apprentice scheme overview</vt:lpstr>
      <vt:lpstr>UHSussex Finance Apprentice  - after the scheme</vt:lpstr>
    </vt:vector>
  </TitlesOfParts>
  <Company>University Hospitals Sussex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Jim (UNIVERSITY HOSPITALS SUSSEX NHS FOUNDATION TRUST)</dc:creator>
  <cp:lastModifiedBy>KHAN, Aflaq (UNIVERSITY HOSPITALS SUSSEX NHS FOUNDATION TRUST)</cp:lastModifiedBy>
  <cp:revision>11</cp:revision>
  <dcterms:created xsi:type="dcterms:W3CDTF">2024-04-26T10:43:00Z</dcterms:created>
  <dcterms:modified xsi:type="dcterms:W3CDTF">2025-10-15T11:03:19Z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0x010100321CEE36E5DF284BA013F94703C18CA9</vt:lpwstr>
  </property>
  <property fmtid="{D5CDD505-2E9C-101B-9397-08002B2CF9AE}" pid="3" name="MediaServiceImageTags">
    <vt:lpwstr/>
  </property>
</Properties>
</file>