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nva Sans Bold Italics" panose="020B0604020202020204" charset="0"/>
      <p:regular r:id="rId19"/>
    </p:embeddedFont>
    <p:embeddedFont>
      <p:font typeface="Calibri" panose="020F0502020204030204" pitchFamily="34" charset="0"/>
      <p:regular r:id="rId20"/>
      <p:bold r:id="rId21"/>
      <p:italic r:id="rId22"/>
      <p:boldItalic r:id="rId23"/>
    </p:embeddedFont>
    <p:embeddedFont>
      <p:font typeface="Canva Sans" panose="020B0604020202020204" charset="0"/>
      <p:regular r:id="rId24"/>
    </p:embeddedFont>
    <p:embeddedFont>
      <p:font typeface="Bebas Neue Bold" panose="020B0604020202020204" charset="0"/>
      <p:regular r:id="rId25"/>
    </p:embeddedFont>
    <p:embeddedFont>
      <p:font typeface="Canva Sans Italics" panose="020B0604020202020204" charset="0"/>
      <p:regular r:id="rId26"/>
    </p:embeddedFont>
    <p:embeddedFont>
      <p:font typeface="Canva Sans 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1.svg"/><Relationship Id="rId7"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33.svg"/><Relationship Id="rId10" Type="http://schemas.openxmlformats.org/officeDocument/2006/relationships/image" Target="../media/image6.png"/><Relationship Id="rId4" Type="http://schemas.openxmlformats.org/officeDocument/2006/relationships/image" Target="../media/image20.png"/><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13" Type="http://schemas.openxmlformats.org/officeDocument/2006/relationships/image" Target="../media/image4.png"/><Relationship Id="rId12" Type="http://schemas.openxmlformats.org/officeDocument/2006/relationships/image" Target="../media/image3.png"/><Relationship Id="rId2" Type="http://schemas.openxmlformats.org/officeDocument/2006/relationships/image" Target="../media/image21.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2.png"/><Relationship Id="rId15" Type="http://schemas.openxmlformats.org/officeDocument/2006/relationships/image" Target="../media/image6.png"/><Relationship Id="rId10" Type="http://schemas.openxmlformats.org/officeDocument/2006/relationships/image" Target="../media/image22.png"/><Relationship Id="rId9" Type="http://schemas.openxmlformats.org/officeDocument/2006/relationships/image" Target="../media/image35.sv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38.sv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svg"/><Relationship Id="rId7"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42.svg"/><Relationship Id="rId14" Type="http://schemas.openxmlformats.org/officeDocument/2006/relationships/image" Target="../media/image6.png"/></Relationships>
</file>

<file path=ppt/slides/_rels/slide15.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image" Target="../media/image15.png"/><Relationship Id="rId12" Type="http://schemas.openxmlformats.org/officeDocument/2006/relationships/image" Target="../media/image17.svg"/><Relationship Id="rId17" Type="http://schemas.openxmlformats.org/officeDocument/2006/relationships/image" Target="../media/image6.png"/><Relationship Id="rId2" Type="http://schemas.openxmlformats.org/officeDocument/2006/relationships/image" Target="../media/image26.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12.png"/><Relationship Id="rId15" Type="http://schemas.openxmlformats.org/officeDocument/2006/relationships/image" Target="../media/image4.png"/><Relationship Id="rId10" Type="http://schemas.openxmlformats.org/officeDocument/2006/relationships/image" Target="../media/image23.sv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3" Type="http://schemas.openxmlformats.org/officeDocument/2006/relationships/image" Target="../media/image2.png"/><Relationship Id="rId18" Type="http://schemas.openxmlformats.org/officeDocument/2006/relationships/image" Target="../media/image7.png"/><Relationship Id="rId12" Type="http://schemas.openxmlformats.org/officeDocument/2006/relationships/image" Target="../media/image27.png"/><Relationship Id="rId17" Type="http://schemas.openxmlformats.org/officeDocument/2006/relationships/image" Target="../media/image6.png"/><Relationship Id="rId2" Type="http://schemas.openxmlformats.org/officeDocument/2006/relationships/image" Target="../media/image28.png"/><Relationship Id="rId16" Type="http://schemas.openxmlformats.org/officeDocument/2006/relationships/image" Target="../media/image5.png"/><Relationship Id="rId1" Type="http://schemas.openxmlformats.org/officeDocument/2006/relationships/slideLayout" Target="../slideLayouts/slideLayout7.xml"/><Relationship Id="rId11" Type="http://schemas.openxmlformats.org/officeDocument/2006/relationships/image" Target="../media/image15.svg"/><Relationship Id="rId15" Type="http://schemas.openxmlformats.org/officeDocument/2006/relationships/image" Target="../media/image4.png"/><Relationship Id="rId10" Type="http://schemas.openxmlformats.org/officeDocument/2006/relationships/image" Target="../media/image11.png"/><Relationship Id="rId9" Type="http://schemas.openxmlformats.org/officeDocument/2006/relationships/image" Target="../media/image46.svg"/><Relationship Id="rId14"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9.svg"/><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11.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13.sv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13" Type="http://schemas.openxmlformats.org/officeDocument/2006/relationships/image" Target="../media/image3.png"/><Relationship Id="rId18" Type="http://schemas.openxmlformats.org/officeDocument/2006/relationships/image" Target="../media/image13.png"/><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image" Target="../media/image11.png"/><Relationship Id="rId16"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7.svg"/><Relationship Id="rId15" Type="http://schemas.openxmlformats.org/officeDocument/2006/relationships/image" Target="../media/image5.png"/><Relationship Id="rId10" Type="http://schemas.openxmlformats.org/officeDocument/2006/relationships/image" Target="../media/image12.png"/><Relationship Id="rId19" Type="http://schemas.openxmlformats.org/officeDocument/2006/relationships/image" Target="../media/image19.svg"/><Relationship Id="rId9" Type="http://schemas.openxmlformats.org/officeDocument/2006/relationships/image" Target="../media/image15.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21.sv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s://www.gov.uk/government/news/flexible-apprenticeships-to-boost-jobs-in-key-sectors"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17" Type="http://schemas.openxmlformats.org/officeDocument/2006/relationships/image" Target="../media/image25.svg"/><Relationship Id="rId2" Type="http://schemas.openxmlformats.org/officeDocument/2006/relationships/image" Target="../media/image15.png"/><Relationship Id="rId16"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7.png"/><Relationship Id="rId10" Type="http://schemas.openxmlformats.org/officeDocument/2006/relationships/image" Target="../media/image2.png"/><Relationship Id="rId9" Type="http://schemas.openxmlformats.org/officeDocument/2006/relationships/image" Target="../media/image23.svg"/><Relationship Id="rId14" Type="http://schemas.openxmlformats.org/officeDocument/2006/relationships/image" Target="../media/image6.png"/></Relationships>
</file>

<file path=ppt/slides/_rels/slide9.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2.png"/><Relationship Id="rId17" Type="http://schemas.openxmlformats.org/officeDocument/2006/relationships/image" Target="../media/image7.png"/><Relationship Id="rId2" Type="http://schemas.openxmlformats.org/officeDocument/2006/relationships/image" Target="../media/image17.png"/><Relationship Id="rId16"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29.svg"/><Relationship Id="rId15" Type="http://schemas.openxmlformats.org/officeDocument/2006/relationships/image" Target="../media/image5.png"/><Relationship Id="rId10" Type="http://schemas.openxmlformats.org/officeDocument/2006/relationships/image" Target="../media/image18.png"/><Relationship Id="rId9" Type="http://schemas.openxmlformats.org/officeDocument/2006/relationships/image" Target="../media/image27.svg"/><Relationship Id="rId1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9431904" y="761541"/>
            <a:ext cx="7827396" cy="7711037"/>
            <a:chOff x="0" y="0"/>
            <a:chExt cx="2061536" cy="2030890"/>
          </a:xfrm>
        </p:grpSpPr>
        <p:sp>
          <p:nvSpPr>
            <p:cNvPr id="3" name="Freeform 3"/>
            <p:cNvSpPr/>
            <p:nvPr/>
          </p:nvSpPr>
          <p:spPr>
            <a:xfrm>
              <a:off x="0" y="0"/>
              <a:ext cx="2061536" cy="2030890"/>
            </a:xfrm>
            <a:custGeom>
              <a:avLst/>
              <a:gdLst/>
              <a:ahLst/>
              <a:cxnLst/>
              <a:rect l="l" t="t" r="r" b="b"/>
              <a:pathLst>
                <a:path w="2061536" h="2030890">
                  <a:moveTo>
                    <a:pt x="0" y="0"/>
                  </a:moveTo>
                  <a:lnTo>
                    <a:pt x="2061536" y="0"/>
                  </a:lnTo>
                  <a:lnTo>
                    <a:pt x="2061536" y="2030890"/>
                  </a:lnTo>
                  <a:lnTo>
                    <a:pt x="0" y="2030890"/>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9664444" y="842620"/>
            <a:ext cx="7362315" cy="7491730"/>
          </a:xfrm>
          <a:prstGeom prst="rect">
            <a:avLst/>
          </a:prstGeom>
        </p:spPr>
        <p:txBody>
          <a:bodyPr lIns="0" tIns="0" rIns="0" bIns="0" rtlCol="0" anchor="t">
            <a:spAutoFit/>
          </a:bodyPr>
          <a:lstStyle/>
          <a:p>
            <a:pPr>
              <a:lnSpc>
                <a:spcPts val="4060"/>
              </a:lnSpc>
            </a:pPr>
            <a:r>
              <a:rPr lang="en-US" sz="2900">
                <a:solidFill>
                  <a:srgbClr val="414A4F"/>
                </a:solidFill>
                <a:latin typeface="Canva Sans Bold"/>
              </a:rPr>
              <a:t>This resource will provide you with a brief introduction and timeframe into various career entry points you should consider when employing your future workforce. The options are:  </a:t>
            </a:r>
          </a:p>
          <a:p>
            <a:pPr>
              <a:lnSpc>
                <a:spcPts val="1400"/>
              </a:lnSpc>
            </a:pPr>
            <a:endParaRPr lang="en-US" sz="2900">
              <a:solidFill>
                <a:srgbClr val="414A4F"/>
              </a:solidFill>
              <a:latin typeface="Canva Sans Bold"/>
            </a:endParaRPr>
          </a:p>
          <a:p>
            <a:pPr marL="582933" lvl="1" indent="-291467">
              <a:lnSpc>
                <a:spcPts val="3780"/>
              </a:lnSpc>
              <a:buFont typeface="Arial"/>
              <a:buChar char="•"/>
            </a:pPr>
            <a:r>
              <a:rPr lang="en-US" sz="2700">
                <a:solidFill>
                  <a:srgbClr val="414A4F"/>
                </a:solidFill>
                <a:latin typeface="Canva Sans"/>
              </a:rPr>
              <a:t>Work Experience for year 10 and year 12 students</a:t>
            </a:r>
          </a:p>
          <a:p>
            <a:pPr marL="582933" lvl="1" indent="-291467">
              <a:lnSpc>
                <a:spcPts val="3780"/>
              </a:lnSpc>
              <a:buFont typeface="Arial"/>
              <a:buChar char="•"/>
            </a:pPr>
            <a:r>
              <a:rPr lang="en-US" sz="2700">
                <a:solidFill>
                  <a:srgbClr val="414A4F"/>
                </a:solidFill>
                <a:latin typeface="Canva Sans"/>
              </a:rPr>
              <a:t>Apprenticeships</a:t>
            </a:r>
          </a:p>
          <a:p>
            <a:pPr marL="582933" lvl="1" indent="-291467">
              <a:lnSpc>
                <a:spcPts val="3780"/>
              </a:lnSpc>
              <a:buFont typeface="Arial"/>
              <a:buChar char="•"/>
            </a:pPr>
            <a:r>
              <a:rPr lang="en-US" sz="2700">
                <a:solidFill>
                  <a:srgbClr val="414A4F"/>
                </a:solidFill>
                <a:latin typeface="Canva Sans"/>
              </a:rPr>
              <a:t>Flexi-apprenticeships (North-East only) </a:t>
            </a:r>
          </a:p>
          <a:p>
            <a:pPr marL="582933" lvl="1" indent="-291467">
              <a:lnSpc>
                <a:spcPts val="3780"/>
              </a:lnSpc>
              <a:buFont typeface="Arial"/>
              <a:buChar char="•"/>
            </a:pPr>
            <a:r>
              <a:rPr lang="en-US" sz="2700">
                <a:solidFill>
                  <a:srgbClr val="414A4F"/>
                </a:solidFill>
                <a:latin typeface="Canva Sans"/>
              </a:rPr>
              <a:t>T-Levels and Industry Placements</a:t>
            </a:r>
          </a:p>
          <a:p>
            <a:pPr marL="582933" lvl="1" indent="-291467">
              <a:lnSpc>
                <a:spcPts val="3780"/>
              </a:lnSpc>
              <a:buFont typeface="Arial"/>
              <a:buChar char="•"/>
            </a:pPr>
            <a:r>
              <a:rPr lang="en-US" sz="2700">
                <a:solidFill>
                  <a:srgbClr val="414A4F"/>
                </a:solidFill>
                <a:latin typeface="Canva Sans"/>
              </a:rPr>
              <a:t>Supported Internships and Choices College</a:t>
            </a:r>
          </a:p>
          <a:p>
            <a:pPr marL="582933" lvl="1" indent="-291467">
              <a:lnSpc>
                <a:spcPts val="3780"/>
              </a:lnSpc>
              <a:buFont typeface="Arial"/>
              <a:buChar char="•"/>
            </a:pPr>
            <a:r>
              <a:rPr lang="en-US" sz="2700">
                <a:solidFill>
                  <a:srgbClr val="414A4F"/>
                </a:solidFill>
                <a:latin typeface="Canva Sans"/>
              </a:rPr>
              <a:t>Summer Placements</a:t>
            </a:r>
          </a:p>
          <a:p>
            <a:pPr marL="582933" lvl="1" indent="-291467">
              <a:lnSpc>
                <a:spcPts val="3780"/>
              </a:lnSpc>
              <a:buFont typeface="Arial"/>
              <a:buChar char="•"/>
            </a:pPr>
            <a:r>
              <a:rPr lang="en-US" sz="2700">
                <a:solidFill>
                  <a:srgbClr val="414A4F"/>
                </a:solidFill>
                <a:latin typeface="Canva Sans"/>
              </a:rPr>
              <a:t>Undergraduate Placements</a:t>
            </a:r>
          </a:p>
          <a:p>
            <a:pPr marL="582933" lvl="1" indent="-291467">
              <a:lnSpc>
                <a:spcPts val="3780"/>
              </a:lnSpc>
              <a:buFont typeface="Arial"/>
              <a:buChar char="•"/>
            </a:pPr>
            <a:r>
              <a:rPr lang="en-US" sz="2700">
                <a:solidFill>
                  <a:srgbClr val="414A4F"/>
                </a:solidFill>
                <a:latin typeface="Canva Sans"/>
              </a:rPr>
              <a:t>Graduate Schemes</a:t>
            </a:r>
          </a:p>
        </p:txBody>
      </p:sp>
      <p:sp>
        <p:nvSpPr>
          <p:cNvPr id="6" name="TextBox 6"/>
          <p:cNvSpPr txBox="1"/>
          <p:nvPr/>
        </p:nvSpPr>
        <p:spPr>
          <a:xfrm>
            <a:off x="634517" y="1236967"/>
            <a:ext cx="8247688" cy="2822581"/>
          </a:xfrm>
          <a:prstGeom prst="rect">
            <a:avLst/>
          </a:prstGeom>
        </p:spPr>
        <p:txBody>
          <a:bodyPr lIns="0" tIns="0" rIns="0" bIns="0" rtlCol="0" anchor="t">
            <a:spAutoFit/>
          </a:bodyPr>
          <a:lstStyle/>
          <a:p>
            <a:pPr algn="ctr">
              <a:lnSpc>
                <a:spcPts val="11000"/>
              </a:lnSpc>
            </a:pPr>
            <a:r>
              <a:rPr lang="en-US" sz="10000">
                <a:solidFill>
                  <a:srgbClr val="FFFFFF"/>
                </a:solidFill>
                <a:latin typeface="Canva Sans Bold"/>
              </a:rPr>
              <a:t>Career Entry Points </a:t>
            </a:r>
          </a:p>
        </p:txBody>
      </p:sp>
      <p:sp>
        <p:nvSpPr>
          <p:cNvPr id="7" name="Freeform 7"/>
          <p:cNvSpPr/>
          <p:nvPr/>
        </p:nvSpPr>
        <p:spPr>
          <a:xfrm flipH="1">
            <a:off x="4809879" y="4324567"/>
            <a:ext cx="2536625" cy="4786086"/>
          </a:xfrm>
          <a:custGeom>
            <a:avLst/>
            <a:gdLst/>
            <a:ahLst/>
            <a:cxnLst/>
            <a:rect l="l" t="t" r="r" b="b"/>
            <a:pathLst>
              <a:path w="2536625" h="4786086">
                <a:moveTo>
                  <a:pt x="2536625" y="0"/>
                </a:moveTo>
                <a:lnTo>
                  <a:pt x="0" y="0"/>
                </a:lnTo>
                <a:lnTo>
                  <a:pt x="0" y="4786086"/>
                </a:lnTo>
                <a:lnTo>
                  <a:pt x="2536625" y="4786086"/>
                </a:lnTo>
                <a:lnTo>
                  <a:pt x="2536625" y="0"/>
                </a:lnTo>
                <a:close/>
              </a:path>
            </a:pathLst>
          </a:custGeom>
          <a:blipFill>
            <a:blip r:embed="rId2"/>
            <a:stretch>
              <a:fillRect/>
            </a:stretch>
          </a:blipFill>
        </p:spPr>
      </p:sp>
      <p:grpSp>
        <p:nvGrpSpPr>
          <p:cNvPr id="8" name="Group 8"/>
          <p:cNvGrpSpPr/>
          <p:nvPr/>
        </p:nvGrpSpPr>
        <p:grpSpPr>
          <a:xfrm>
            <a:off x="0" y="3546792"/>
            <a:ext cx="1223605" cy="1096900"/>
            <a:chOff x="0" y="0"/>
            <a:chExt cx="528459" cy="473737"/>
          </a:xfrm>
        </p:grpSpPr>
        <p:sp>
          <p:nvSpPr>
            <p:cNvPr id="9" name="Freeform 9"/>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10" name="TextBox 10"/>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11" name="Group 11"/>
          <p:cNvGrpSpPr/>
          <p:nvPr/>
        </p:nvGrpSpPr>
        <p:grpSpPr>
          <a:xfrm>
            <a:off x="0" y="4617060"/>
            <a:ext cx="1223605" cy="1096900"/>
            <a:chOff x="0" y="0"/>
            <a:chExt cx="528459" cy="473737"/>
          </a:xfrm>
        </p:grpSpPr>
        <p:sp>
          <p:nvSpPr>
            <p:cNvPr id="12" name="Freeform 12"/>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13" name="TextBox 13"/>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14" name="Group 14"/>
          <p:cNvGrpSpPr/>
          <p:nvPr/>
        </p:nvGrpSpPr>
        <p:grpSpPr>
          <a:xfrm>
            <a:off x="1215606" y="4617060"/>
            <a:ext cx="1223605" cy="1096900"/>
            <a:chOff x="0" y="0"/>
            <a:chExt cx="528459" cy="473737"/>
          </a:xfrm>
        </p:grpSpPr>
        <p:sp>
          <p:nvSpPr>
            <p:cNvPr id="15" name="Freeform 15"/>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16" name="TextBox 16"/>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17" name="Group 17"/>
          <p:cNvGrpSpPr/>
          <p:nvPr/>
        </p:nvGrpSpPr>
        <p:grpSpPr>
          <a:xfrm>
            <a:off x="0" y="5688438"/>
            <a:ext cx="1223605" cy="1096900"/>
            <a:chOff x="0" y="0"/>
            <a:chExt cx="528459" cy="473737"/>
          </a:xfrm>
        </p:grpSpPr>
        <p:sp>
          <p:nvSpPr>
            <p:cNvPr id="18" name="Freeform 18"/>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19" name="TextBox 19"/>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20" name="Group 20"/>
          <p:cNvGrpSpPr/>
          <p:nvPr/>
        </p:nvGrpSpPr>
        <p:grpSpPr>
          <a:xfrm>
            <a:off x="1207608" y="5688438"/>
            <a:ext cx="1223605" cy="1096900"/>
            <a:chOff x="0" y="0"/>
            <a:chExt cx="528459" cy="473737"/>
          </a:xfrm>
        </p:grpSpPr>
        <p:sp>
          <p:nvSpPr>
            <p:cNvPr id="21" name="Freeform 21"/>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22" name="TextBox 22"/>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23" name="Group 23"/>
          <p:cNvGrpSpPr/>
          <p:nvPr/>
        </p:nvGrpSpPr>
        <p:grpSpPr>
          <a:xfrm>
            <a:off x="2415215" y="5688438"/>
            <a:ext cx="1223605" cy="1096900"/>
            <a:chOff x="0" y="0"/>
            <a:chExt cx="528459" cy="473737"/>
          </a:xfrm>
        </p:grpSpPr>
        <p:sp>
          <p:nvSpPr>
            <p:cNvPr id="24" name="Freeform 24"/>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25" name="TextBox 25"/>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26" name="Group 26"/>
          <p:cNvGrpSpPr/>
          <p:nvPr/>
        </p:nvGrpSpPr>
        <p:grpSpPr>
          <a:xfrm>
            <a:off x="0" y="6759816"/>
            <a:ext cx="1223605" cy="1096900"/>
            <a:chOff x="0" y="0"/>
            <a:chExt cx="528459" cy="473737"/>
          </a:xfrm>
        </p:grpSpPr>
        <p:sp>
          <p:nvSpPr>
            <p:cNvPr id="27" name="Freeform 27"/>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28" name="TextBox 28"/>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29" name="Group 29"/>
          <p:cNvGrpSpPr/>
          <p:nvPr/>
        </p:nvGrpSpPr>
        <p:grpSpPr>
          <a:xfrm>
            <a:off x="1215606" y="6759816"/>
            <a:ext cx="1223605" cy="1096900"/>
            <a:chOff x="0" y="0"/>
            <a:chExt cx="528459" cy="473737"/>
          </a:xfrm>
        </p:grpSpPr>
        <p:sp>
          <p:nvSpPr>
            <p:cNvPr id="30" name="Freeform 30"/>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31" name="TextBox 31"/>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32" name="Group 32"/>
          <p:cNvGrpSpPr/>
          <p:nvPr/>
        </p:nvGrpSpPr>
        <p:grpSpPr>
          <a:xfrm>
            <a:off x="2423214" y="6759816"/>
            <a:ext cx="1223605" cy="1096900"/>
            <a:chOff x="0" y="0"/>
            <a:chExt cx="528459" cy="473737"/>
          </a:xfrm>
        </p:grpSpPr>
        <p:sp>
          <p:nvSpPr>
            <p:cNvPr id="33" name="Freeform 33"/>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34" name="TextBox 34"/>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35" name="Group 35"/>
          <p:cNvGrpSpPr/>
          <p:nvPr/>
        </p:nvGrpSpPr>
        <p:grpSpPr>
          <a:xfrm>
            <a:off x="3638820" y="6791810"/>
            <a:ext cx="1223605" cy="1096900"/>
            <a:chOff x="0" y="0"/>
            <a:chExt cx="528459" cy="473737"/>
          </a:xfrm>
        </p:grpSpPr>
        <p:sp>
          <p:nvSpPr>
            <p:cNvPr id="36" name="Freeform 36"/>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37" name="TextBox 37"/>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38" name="Group 38"/>
          <p:cNvGrpSpPr/>
          <p:nvPr/>
        </p:nvGrpSpPr>
        <p:grpSpPr>
          <a:xfrm>
            <a:off x="0" y="7830084"/>
            <a:ext cx="1223605" cy="1096900"/>
            <a:chOff x="0" y="0"/>
            <a:chExt cx="528459" cy="473737"/>
          </a:xfrm>
        </p:grpSpPr>
        <p:sp>
          <p:nvSpPr>
            <p:cNvPr id="39" name="Freeform 39"/>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40" name="TextBox 40"/>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41" name="Group 41"/>
          <p:cNvGrpSpPr/>
          <p:nvPr/>
        </p:nvGrpSpPr>
        <p:grpSpPr>
          <a:xfrm>
            <a:off x="1215606" y="7830084"/>
            <a:ext cx="1223605" cy="1096900"/>
            <a:chOff x="0" y="0"/>
            <a:chExt cx="528459" cy="473737"/>
          </a:xfrm>
        </p:grpSpPr>
        <p:sp>
          <p:nvSpPr>
            <p:cNvPr id="42" name="Freeform 42"/>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43" name="TextBox 43"/>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44" name="Group 44"/>
          <p:cNvGrpSpPr/>
          <p:nvPr/>
        </p:nvGrpSpPr>
        <p:grpSpPr>
          <a:xfrm>
            <a:off x="2431212" y="7830084"/>
            <a:ext cx="1223605" cy="1096900"/>
            <a:chOff x="0" y="0"/>
            <a:chExt cx="528459" cy="473737"/>
          </a:xfrm>
        </p:grpSpPr>
        <p:sp>
          <p:nvSpPr>
            <p:cNvPr id="45" name="Freeform 45"/>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46" name="TextBox 46"/>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47" name="Group 47"/>
          <p:cNvGrpSpPr/>
          <p:nvPr/>
        </p:nvGrpSpPr>
        <p:grpSpPr>
          <a:xfrm>
            <a:off x="3638820" y="7830084"/>
            <a:ext cx="1223605" cy="1096900"/>
            <a:chOff x="0" y="0"/>
            <a:chExt cx="528459" cy="473737"/>
          </a:xfrm>
        </p:grpSpPr>
        <p:sp>
          <p:nvSpPr>
            <p:cNvPr id="48" name="Freeform 48"/>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49" name="TextBox 49"/>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50" name="Group 50"/>
          <p:cNvGrpSpPr/>
          <p:nvPr/>
        </p:nvGrpSpPr>
        <p:grpSpPr>
          <a:xfrm>
            <a:off x="4854587" y="7830084"/>
            <a:ext cx="1223605" cy="1096900"/>
            <a:chOff x="0" y="0"/>
            <a:chExt cx="528459" cy="473737"/>
          </a:xfrm>
        </p:grpSpPr>
        <p:sp>
          <p:nvSpPr>
            <p:cNvPr id="51" name="Freeform 51"/>
            <p:cNvSpPr/>
            <p:nvPr/>
          </p:nvSpPr>
          <p:spPr>
            <a:xfrm>
              <a:off x="0" y="0"/>
              <a:ext cx="528459" cy="473737"/>
            </a:xfrm>
            <a:custGeom>
              <a:avLst/>
              <a:gdLst/>
              <a:ahLst/>
              <a:cxnLst/>
              <a:rect l="l" t="t" r="r" b="b"/>
              <a:pathLst>
                <a:path w="528459" h="473737">
                  <a:moveTo>
                    <a:pt x="0" y="0"/>
                  </a:moveTo>
                  <a:lnTo>
                    <a:pt x="528459" y="0"/>
                  </a:lnTo>
                  <a:lnTo>
                    <a:pt x="528459" y="473737"/>
                  </a:lnTo>
                  <a:lnTo>
                    <a:pt x="0" y="473737"/>
                  </a:lnTo>
                  <a:close/>
                </a:path>
              </a:pathLst>
            </a:custGeom>
            <a:solidFill>
              <a:srgbClr val="3D9ABA"/>
            </a:solidFill>
          </p:spPr>
        </p:sp>
        <p:sp>
          <p:nvSpPr>
            <p:cNvPr id="52" name="TextBox 52"/>
            <p:cNvSpPr txBox="1"/>
            <p:nvPr/>
          </p:nvSpPr>
          <p:spPr>
            <a:xfrm>
              <a:off x="0" y="-38100"/>
              <a:ext cx="812800" cy="850900"/>
            </a:xfrm>
            <a:prstGeom prst="rect">
              <a:avLst/>
            </a:prstGeom>
          </p:spPr>
          <p:txBody>
            <a:bodyPr lIns="42659" tIns="42659" rIns="42659" bIns="42659" rtlCol="0" anchor="ctr"/>
            <a:lstStyle/>
            <a:p>
              <a:pPr algn="ctr">
                <a:lnSpc>
                  <a:spcPts val="2659"/>
                </a:lnSpc>
              </a:pPr>
              <a:endParaRPr/>
            </a:p>
          </p:txBody>
        </p:sp>
      </p:grpSp>
      <p:grpSp>
        <p:nvGrpSpPr>
          <p:cNvPr id="53" name="Group 53"/>
          <p:cNvGrpSpPr/>
          <p:nvPr/>
        </p:nvGrpSpPr>
        <p:grpSpPr>
          <a:xfrm>
            <a:off x="0" y="7348915"/>
            <a:ext cx="18863808" cy="4449435"/>
            <a:chOff x="0" y="0"/>
            <a:chExt cx="25151745" cy="5932580"/>
          </a:xfrm>
        </p:grpSpPr>
        <p:sp>
          <p:nvSpPr>
            <p:cNvPr id="54" name="Freeform 54"/>
            <p:cNvSpPr/>
            <p:nvPr/>
          </p:nvSpPr>
          <p:spPr>
            <a:xfrm>
              <a:off x="1936689" y="2097871"/>
              <a:ext cx="1871961" cy="1871961"/>
            </a:xfrm>
            <a:custGeom>
              <a:avLst/>
              <a:gdLst/>
              <a:ahLst/>
              <a:cxnLst/>
              <a:rect l="l" t="t" r="r" b="b"/>
              <a:pathLst>
                <a:path w="1871961" h="1871961">
                  <a:moveTo>
                    <a:pt x="0" y="0"/>
                  </a:moveTo>
                  <a:lnTo>
                    <a:pt x="1871961" y="0"/>
                  </a:lnTo>
                  <a:lnTo>
                    <a:pt x="1871961" y="1871961"/>
                  </a:lnTo>
                  <a:lnTo>
                    <a:pt x="0" y="1871961"/>
                  </a:lnTo>
                  <a:lnTo>
                    <a:pt x="0" y="0"/>
                  </a:lnTo>
                  <a:close/>
                </a:path>
              </a:pathLst>
            </a:custGeom>
            <a:blipFill>
              <a:blip r:embed="rId3"/>
              <a:stretch>
                <a:fillRect/>
              </a:stretch>
            </a:blipFill>
          </p:spPr>
        </p:sp>
        <p:sp>
          <p:nvSpPr>
            <p:cNvPr id="55" name="Freeform 55"/>
            <p:cNvSpPr/>
            <p:nvPr/>
          </p:nvSpPr>
          <p:spPr>
            <a:xfrm>
              <a:off x="0" y="2097871"/>
              <a:ext cx="1940193" cy="1871961"/>
            </a:xfrm>
            <a:custGeom>
              <a:avLst/>
              <a:gdLst/>
              <a:ahLst/>
              <a:cxnLst/>
              <a:rect l="l" t="t" r="r" b="b"/>
              <a:pathLst>
                <a:path w="1940193" h="1871961">
                  <a:moveTo>
                    <a:pt x="0" y="0"/>
                  </a:moveTo>
                  <a:lnTo>
                    <a:pt x="1940193" y="0"/>
                  </a:lnTo>
                  <a:lnTo>
                    <a:pt x="1940193" y="1871961"/>
                  </a:lnTo>
                  <a:lnTo>
                    <a:pt x="0" y="1871961"/>
                  </a:lnTo>
                  <a:lnTo>
                    <a:pt x="0" y="0"/>
                  </a:lnTo>
                  <a:close/>
                </a:path>
              </a:pathLst>
            </a:custGeom>
            <a:blipFill>
              <a:blip r:embed="rId4"/>
              <a:stretch>
                <a:fillRect t="-1413" r="-883" b="-218861"/>
              </a:stretch>
            </a:blipFill>
          </p:spPr>
        </p:sp>
        <p:grpSp>
          <p:nvGrpSpPr>
            <p:cNvPr id="56" name="Group 56"/>
            <p:cNvGrpSpPr/>
            <p:nvPr/>
          </p:nvGrpSpPr>
          <p:grpSpPr>
            <a:xfrm>
              <a:off x="3808650" y="2106830"/>
              <a:ext cx="1939191" cy="1863003"/>
              <a:chOff x="0" y="0"/>
              <a:chExt cx="1275829" cy="1225704"/>
            </a:xfrm>
          </p:grpSpPr>
          <p:sp>
            <p:nvSpPr>
              <p:cNvPr id="57" name="Freeform 57"/>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58" name="TextBox 58"/>
              <p:cNvSpPr txBox="1"/>
              <p:nvPr/>
            </p:nvSpPr>
            <p:spPr>
              <a:xfrm>
                <a:off x="0" y="-38100"/>
                <a:ext cx="812800" cy="850900"/>
              </a:xfrm>
              <a:prstGeom prst="rect">
                <a:avLst/>
              </a:prstGeom>
            </p:spPr>
            <p:txBody>
              <a:bodyPr lIns="15252" tIns="15252" rIns="15252" bIns="15252" rtlCol="0" anchor="ctr"/>
              <a:lstStyle/>
              <a:p>
                <a:pPr algn="ctr">
                  <a:lnSpc>
                    <a:spcPts val="2659"/>
                  </a:lnSpc>
                </a:pPr>
                <a:endParaRPr/>
              </a:p>
              <a:p>
                <a:pPr algn="ctr">
                  <a:lnSpc>
                    <a:spcPts val="2659"/>
                  </a:lnSpc>
                </a:pPr>
                <a:endParaRPr/>
              </a:p>
            </p:txBody>
          </p:sp>
        </p:grpSp>
        <p:sp>
          <p:nvSpPr>
            <p:cNvPr id="59" name="Freeform 59"/>
            <p:cNvSpPr/>
            <p:nvPr/>
          </p:nvSpPr>
          <p:spPr>
            <a:xfrm>
              <a:off x="3907211" y="2254425"/>
              <a:ext cx="1734181" cy="1567813"/>
            </a:xfrm>
            <a:custGeom>
              <a:avLst/>
              <a:gdLst/>
              <a:ahLst/>
              <a:cxnLst/>
              <a:rect l="l" t="t" r="r" b="b"/>
              <a:pathLst>
                <a:path w="1734181" h="1567813">
                  <a:moveTo>
                    <a:pt x="0" y="0"/>
                  </a:moveTo>
                  <a:lnTo>
                    <a:pt x="1734181" y="0"/>
                  </a:lnTo>
                  <a:lnTo>
                    <a:pt x="1734181" y="1567812"/>
                  </a:lnTo>
                  <a:lnTo>
                    <a:pt x="0" y="1567812"/>
                  </a:lnTo>
                  <a:lnTo>
                    <a:pt x="0" y="0"/>
                  </a:lnTo>
                  <a:close/>
                </a:path>
              </a:pathLst>
            </a:custGeom>
            <a:blipFill>
              <a:blip r:embed="rId5"/>
              <a:stretch>
                <a:fillRect/>
              </a:stretch>
            </a:blipFill>
          </p:spPr>
        </p:sp>
        <p:sp>
          <p:nvSpPr>
            <p:cNvPr id="60" name="Freeform 60"/>
            <p:cNvSpPr/>
            <p:nvPr/>
          </p:nvSpPr>
          <p:spPr>
            <a:xfrm>
              <a:off x="19219164" y="0"/>
              <a:ext cx="5932580" cy="5932580"/>
            </a:xfrm>
            <a:custGeom>
              <a:avLst/>
              <a:gdLst/>
              <a:ahLst/>
              <a:cxnLst/>
              <a:rect l="l" t="t" r="r" b="b"/>
              <a:pathLst>
                <a:path w="5932580" h="5932580">
                  <a:moveTo>
                    <a:pt x="0" y="0"/>
                  </a:moveTo>
                  <a:lnTo>
                    <a:pt x="5932581" y="0"/>
                  </a:lnTo>
                  <a:lnTo>
                    <a:pt x="5932581" y="5932580"/>
                  </a:lnTo>
                  <a:lnTo>
                    <a:pt x="0" y="5932580"/>
                  </a:lnTo>
                  <a:lnTo>
                    <a:pt x="0" y="0"/>
                  </a:lnTo>
                  <a:close/>
                </a:path>
              </a:pathLst>
            </a:custGeom>
            <a:blipFill>
              <a:blip r:embed="rId6"/>
              <a:stretch>
                <a:fillRect/>
              </a:stretch>
            </a:blipFill>
          </p:spPr>
        </p:sp>
        <p:sp>
          <p:nvSpPr>
            <p:cNvPr id="61" name="Freeform 61"/>
            <p:cNvSpPr/>
            <p:nvPr/>
          </p:nvSpPr>
          <p:spPr>
            <a:xfrm>
              <a:off x="5747842" y="2097871"/>
              <a:ext cx="2656533" cy="1871961"/>
            </a:xfrm>
            <a:custGeom>
              <a:avLst/>
              <a:gdLst/>
              <a:ahLst/>
              <a:cxnLst/>
              <a:rect l="l" t="t" r="r" b="b"/>
              <a:pathLst>
                <a:path w="2656533" h="1871961">
                  <a:moveTo>
                    <a:pt x="0" y="0"/>
                  </a:moveTo>
                  <a:lnTo>
                    <a:pt x="2656533" y="0"/>
                  </a:lnTo>
                  <a:lnTo>
                    <a:pt x="2656533" y="1871961"/>
                  </a:lnTo>
                  <a:lnTo>
                    <a:pt x="0" y="1871961"/>
                  </a:lnTo>
                  <a:lnTo>
                    <a:pt x="0" y="0"/>
                  </a:lnTo>
                  <a:close/>
                </a:path>
              </a:pathLst>
            </a:custGeom>
            <a:blipFill>
              <a:blip r:embed="rId7"/>
              <a:stretch>
                <a:fillRect/>
              </a:stretch>
            </a:blipFill>
          </p:spPr>
        </p:sp>
        <p:sp>
          <p:nvSpPr>
            <p:cNvPr id="62" name="Freeform 62"/>
            <p:cNvSpPr/>
            <p:nvPr/>
          </p:nvSpPr>
          <p:spPr>
            <a:xfrm>
              <a:off x="8404375" y="2030310"/>
              <a:ext cx="3434791" cy="1871961"/>
            </a:xfrm>
            <a:custGeom>
              <a:avLst/>
              <a:gdLst/>
              <a:ahLst/>
              <a:cxnLst/>
              <a:rect l="l" t="t" r="r" b="b"/>
              <a:pathLst>
                <a:path w="3434791" h="1871961">
                  <a:moveTo>
                    <a:pt x="0" y="0"/>
                  </a:moveTo>
                  <a:lnTo>
                    <a:pt x="3434791" y="0"/>
                  </a:lnTo>
                  <a:lnTo>
                    <a:pt x="3434791" y="1871961"/>
                  </a:lnTo>
                  <a:lnTo>
                    <a:pt x="0" y="1871961"/>
                  </a:lnTo>
                  <a:lnTo>
                    <a:pt x="0" y="0"/>
                  </a:lnTo>
                  <a:close/>
                </a:path>
              </a:pathLst>
            </a:custGeom>
            <a:blipFill>
              <a:blip r:embed="rId8"/>
              <a:stretch>
                <a:fillRect/>
              </a:stretch>
            </a:blipFill>
          </p:spPr>
        </p:sp>
        <p:sp>
          <p:nvSpPr>
            <p:cNvPr id="63" name="TextBox 63"/>
            <p:cNvSpPr txBox="1"/>
            <p:nvPr/>
          </p:nvSpPr>
          <p:spPr>
            <a:xfrm>
              <a:off x="11979006" y="2301358"/>
              <a:ext cx="7989259" cy="881133"/>
            </a:xfrm>
            <a:prstGeom prst="rect">
              <a:avLst/>
            </a:prstGeom>
          </p:spPr>
          <p:txBody>
            <a:bodyPr lIns="0" tIns="0" rIns="0" bIns="0" rtlCol="0" anchor="t">
              <a:spAutoFit/>
            </a:bodyPr>
            <a:lstStyle/>
            <a:p>
              <a:pPr algn="ctr">
                <a:lnSpc>
                  <a:spcPts val="5360"/>
                </a:lnSpc>
                <a:spcBef>
                  <a:spcPct val="0"/>
                </a:spcBef>
              </a:pPr>
              <a:r>
                <a:rPr lang="en-US" sz="4123" spc="144">
                  <a:solidFill>
                    <a:srgbClr val="FFFFFF"/>
                  </a:solidFill>
                  <a:latin typeface="Bebas Neue Bold"/>
                </a:rPr>
                <a:t>North East &amp; Yorkshire Region</a:t>
              </a:r>
            </a:p>
          </p:txBody>
        </p:sp>
      </p:grpSp>
      <p:sp>
        <p:nvSpPr>
          <p:cNvPr id="64" name="AutoShape 64"/>
          <p:cNvSpPr/>
          <p:nvPr/>
        </p:nvSpPr>
        <p:spPr>
          <a:xfrm>
            <a:off x="-85698" y="8947715"/>
            <a:ext cx="18427058" cy="19165"/>
          </a:xfrm>
          <a:prstGeom prst="line">
            <a:avLst/>
          </a:prstGeom>
          <a:ln w="38100" cap="flat">
            <a:solidFill>
              <a:srgbClr val="FFFFFF"/>
            </a:solidFill>
            <a:prstDash val="solid"/>
            <a:headEnd type="none" w="sm" len="sm"/>
            <a:tailEnd type="none" w="sm" len="sm"/>
          </a:ln>
        </p:spPr>
      </p:sp>
      <p:sp>
        <p:nvSpPr>
          <p:cNvPr id="65" name="TextBox 65"/>
          <p:cNvSpPr txBox="1"/>
          <p:nvPr/>
        </p:nvSpPr>
        <p:spPr>
          <a:xfrm>
            <a:off x="634517" y="471051"/>
            <a:ext cx="8345846" cy="775249"/>
          </a:xfrm>
          <a:prstGeom prst="rect">
            <a:avLst/>
          </a:prstGeom>
        </p:spPr>
        <p:txBody>
          <a:bodyPr lIns="0" tIns="0" rIns="0" bIns="0" rtlCol="0" anchor="t">
            <a:spAutoFit/>
          </a:bodyPr>
          <a:lstStyle/>
          <a:p>
            <a:pPr algn="ctr">
              <a:lnSpc>
                <a:spcPts val="5746"/>
              </a:lnSpc>
            </a:pPr>
            <a:r>
              <a:rPr lang="en-US" sz="5746">
                <a:solidFill>
                  <a:srgbClr val="EFEAE0"/>
                </a:solidFill>
                <a:latin typeface="Bebas Neue Bold"/>
              </a:rPr>
              <a:t>PROMOTING CAREERS IN NHS FINANCE</a:t>
            </a:r>
          </a:p>
        </p:txBody>
      </p:sp>
      <p:sp>
        <p:nvSpPr>
          <p:cNvPr id="66" name="TextBox 66"/>
          <p:cNvSpPr txBox="1"/>
          <p:nvPr/>
        </p:nvSpPr>
        <p:spPr>
          <a:xfrm>
            <a:off x="8879374" y="9707208"/>
            <a:ext cx="6309044" cy="488315"/>
          </a:xfrm>
          <a:prstGeom prst="rect">
            <a:avLst/>
          </a:prstGeom>
        </p:spPr>
        <p:txBody>
          <a:bodyPr lIns="0" tIns="0" rIns="0" bIns="0" rtlCol="0" anchor="t">
            <a:spAutoFit/>
          </a:bodyPr>
          <a:lstStyle/>
          <a:p>
            <a:pPr algn="ctr">
              <a:lnSpc>
                <a:spcPts val="1960"/>
              </a:lnSpc>
              <a:spcBef>
                <a:spcPct val="0"/>
              </a:spcBef>
            </a:pPr>
            <a:r>
              <a:rPr lang="en-US" sz="1400">
                <a:solidFill>
                  <a:srgbClr val="FFFFFF"/>
                </a:solidFill>
                <a:latin typeface="Canva Sans"/>
              </a:rPr>
              <a:t>Created by Laura Hartland-Adams and Ben Underwood from the North East and Yorkshire Skills development Network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466388" y="284714"/>
            <a:ext cx="17355224" cy="1334817"/>
            <a:chOff x="0" y="0"/>
            <a:chExt cx="23140298" cy="1779756"/>
          </a:xfrm>
        </p:grpSpPr>
        <p:grpSp>
          <p:nvGrpSpPr>
            <p:cNvPr id="3" name="Group 3"/>
            <p:cNvGrpSpPr/>
            <p:nvPr/>
          </p:nvGrpSpPr>
          <p:grpSpPr>
            <a:xfrm>
              <a:off x="0" y="0"/>
              <a:ext cx="23140298" cy="1779756"/>
              <a:chOff x="0" y="0"/>
              <a:chExt cx="4570923" cy="351557"/>
            </a:xfrm>
          </p:grpSpPr>
          <p:sp>
            <p:nvSpPr>
              <p:cNvPr id="4" name="Freeform 4"/>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E94C4D"/>
              </a:solidFill>
            </p:spPr>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T-Levels and Industry Placements</a:t>
              </a:r>
            </a:p>
          </p:txBody>
        </p:sp>
      </p:grpSp>
      <p:sp>
        <p:nvSpPr>
          <p:cNvPr id="7" name="AutoShape 7"/>
          <p:cNvSpPr/>
          <p:nvPr/>
        </p:nvSpPr>
        <p:spPr>
          <a:xfrm flipV="1">
            <a:off x="4105298" y="3877966"/>
            <a:ext cx="0" cy="1040705"/>
          </a:xfrm>
          <a:prstGeom prst="line">
            <a:avLst/>
          </a:prstGeom>
          <a:ln w="38100" cap="flat">
            <a:solidFill>
              <a:srgbClr val="FFFFFF"/>
            </a:solidFill>
            <a:prstDash val="solid"/>
            <a:headEnd type="oval" w="lg" len="lg"/>
            <a:tailEnd type="oval" w="lg" len="lg"/>
          </a:ln>
        </p:spPr>
      </p:sp>
      <p:sp>
        <p:nvSpPr>
          <p:cNvPr id="8" name="AutoShape 8"/>
          <p:cNvSpPr/>
          <p:nvPr/>
        </p:nvSpPr>
        <p:spPr>
          <a:xfrm flipV="1">
            <a:off x="6556026" y="5559138"/>
            <a:ext cx="0" cy="1040705"/>
          </a:xfrm>
          <a:prstGeom prst="line">
            <a:avLst/>
          </a:prstGeom>
          <a:ln w="38100" cap="flat">
            <a:solidFill>
              <a:srgbClr val="FFFFFF"/>
            </a:solidFill>
            <a:prstDash val="solid"/>
            <a:headEnd type="oval" w="lg" len="lg"/>
            <a:tailEnd type="oval" w="lg" len="lg"/>
          </a:ln>
        </p:spPr>
      </p:sp>
      <p:sp>
        <p:nvSpPr>
          <p:cNvPr id="9" name="AutoShape 9"/>
          <p:cNvSpPr/>
          <p:nvPr/>
        </p:nvSpPr>
        <p:spPr>
          <a:xfrm flipV="1">
            <a:off x="8959345" y="4189871"/>
            <a:ext cx="0" cy="1040705"/>
          </a:xfrm>
          <a:prstGeom prst="line">
            <a:avLst/>
          </a:prstGeom>
          <a:ln w="38100" cap="flat">
            <a:solidFill>
              <a:srgbClr val="FFFFFF"/>
            </a:solidFill>
            <a:prstDash val="solid"/>
            <a:headEnd type="oval" w="lg" len="lg"/>
            <a:tailEnd type="oval" w="lg" len="lg"/>
          </a:ln>
        </p:spPr>
      </p:sp>
      <p:sp>
        <p:nvSpPr>
          <p:cNvPr id="10" name="AutoShape 10"/>
          <p:cNvSpPr/>
          <p:nvPr/>
        </p:nvSpPr>
        <p:spPr>
          <a:xfrm flipV="1">
            <a:off x="11756976" y="5491242"/>
            <a:ext cx="0" cy="1040705"/>
          </a:xfrm>
          <a:prstGeom prst="line">
            <a:avLst/>
          </a:prstGeom>
          <a:ln w="38100" cap="flat">
            <a:solidFill>
              <a:srgbClr val="FFFFFF"/>
            </a:solidFill>
            <a:prstDash val="solid"/>
            <a:headEnd type="oval" w="lg" len="lg"/>
            <a:tailEnd type="oval" w="lg" len="lg"/>
          </a:ln>
        </p:spPr>
      </p:sp>
      <p:sp>
        <p:nvSpPr>
          <p:cNvPr id="12" name="Freeform 12"/>
          <p:cNvSpPr/>
          <p:nvPr/>
        </p:nvSpPr>
        <p:spPr>
          <a:xfrm>
            <a:off x="15193900" y="4668020"/>
            <a:ext cx="3094100" cy="4420143"/>
          </a:xfrm>
          <a:custGeom>
            <a:avLst/>
            <a:gdLst/>
            <a:ahLst/>
            <a:cxnLst/>
            <a:rect l="l" t="t" r="r" b="b"/>
            <a:pathLst>
              <a:path w="3094100" h="4420143">
                <a:moveTo>
                  <a:pt x="0" y="0"/>
                </a:moveTo>
                <a:lnTo>
                  <a:pt x="3094100" y="0"/>
                </a:lnTo>
                <a:lnTo>
                  <a:pt x="3094100" y="4420143"/>
                </a:lnTo>
                <a:lnTo>
                  <a:pt x="0" y="442014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a:off x="2445658" y="4471887"/>
            <a:ext cx="3086100" cy="1543050"/>
            <a:chOff x="0" y="0"/>
            <a:chExt cx="812800" cy="406400"/>
          </a:xfrm>
        </p:grpSpPr>
        <p:sp>
          <p:nvSpPr>
            <p:cNvPr id="14" name="Freeform 1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15" name="TextBox 1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5032026" y="4471887"/>
            <a:ext cx="3086100" cy="1543050"/>
            <a:chOff x="0" y="0"/>
            <a:chExt cx="812800" cy="406400"/>
          </a:xfrm>
        </p:grpSpPr>
        <p:sp>
          <p:nvSpPr>
            <p:cNvPr id="17" name="Freeform 1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18" name="TextBox 18"/>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7646608" y="4471293"/>
            <a:ext cx="3086100" cy="1543050"/>
            <a:chOff x="0" y="0"/>
            <a:chExt cx="812800" cy="406400"/>
          </a:xfrm>
        </p:grpSpPr>
        <p:sp>
          <p:nvSpPr>
            <p:cNvPr id="20" name="Freeform 2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1" name="TextBox 21"/>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2" name="AutoShape 22"/>
          <p:cNvSpPr/>
          <p:nvPr/>
        </p:nvSpPr>
        <p:spPr>
          <a:xfrm flipV="1">
            <a:off x="14191558" y="3923051"/>
            <a:ext cx="0" cy="1040705"/>
          </a:xfrm>
          <a:prstGeom prst="line">
            <a:avLst/>
          </a:prstGeom>
          <a:ln w="38100" cap="flat">
            <a:solidFill>
              <a:srgbClr val="FFFFFF"/>
            </a:solidFill>
            <a:prstDash val="solid"/>
            <a:headEnd type="oval" w="lg" len="lg"/>
            <a:tailEnd type="oval" w="lg" len="lg"/>
          </a:ln>
        </p:spPr>
      </p:sp>
      <p:grpSp>
        <p:nvGrpSpPr>
          <p:cNvPr id="23" name="Group 23"/>
          <p:cNvGrpSpPr/>
          <p:nvPr/>
        </p:nvGrpSpPr>
        <p:grpSpPr>
          <a:xfrm>
            <a:off x="10232976" y="4471293"/>
            <a:ext cx="3086100" cy="1543050"/>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5" name="TextBox 2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2819344" y="4471293"/>
            <a:ext cx="3086100" cy="1543050"/>
            <a:chOff x="0" y="0"/>
            <a:chExt cx="812800" cy="406400"/>
          </a:xfrm>
        </p:grpSpPr>
        <p:sp>
          <p:nvSpPr>
            <p:cNvPr id="27" name="Freeform 2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8" name="TextBox 28"/>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9" name="Freeform 29"/>
          <p:cNvSpPr/>
          <p:nvPr/>
        </p:nvSpPr>
        <p:spPr>
          <a:xfrm>
            <a:off x="224123" y="5491243"/>
            <a:ext cx="4591282" cy="4452858"/>
          </a:xfrm>
          <a:custGeom>
            <a:avLst/>
            <a:gdLst/>
            <a:ahLst/>
            <a:cxnLst/>
            <a:rect l="l" t="t" r="r" b="b"/>
            <a:pathLst>
              <a:path w="4591282" h="5277335">
                <a:moveTo>
                  <a:pt x="0" y="0"/>
                </a:moveTo>
                <a:lnTo>
                  <a:pt x="4591282" y="0"/>
                </a:lnTo>
                <a:lnTo>
                  <a:pt x="4591282" y="5277335"/>
                </a:lnTo>
                <a:lnTo>
                  <a:pt x="0" y="5277335"/>
                </a:lnTo>
                <a:lnTo>
                  <a:pt x="0" y="0"/>
                </a:lnTo>
                <a:close/>
              </a:path>
            </a:pathLst>
          </a:custGeom>
          <a:blipFill>
            <a:blip r:embed="rId4">
              <a:extLst>
                <a:ext uri="{96DAC541-7B7A-43D3-8B79-37D633B846F1}">
                  <asvg:svgBlip xmlns:asvg="http://schemas.microsoft.com/office/drawing/2016/SVG/main" xmlns="" r:embed="rId5"/>
                </a:ext>
              </a:extLst>
            </a:blip>
            <a:srcRect/>
            <a:stretch>
              <a:fillRect b="-18516"/>
            </a:stretch>
          </a:blipFill>
        </p:spPr>
      </p:sp>
      <p:sp>
        <p:nvSpPr>
          <p:cNvPr id="41" name="TextBox 41"/>
          <p:cNvSpPr txBox="1"/>
          <p:nvPr/>
        </p:nvSpPr>
        <p:spPr>
          <a:xfrm>
            <a:off x="2445658" y="2018050"/>
            <a:ext cx="3086100" cy="1736725"/>
          </a:xfrm>
          <a:prstGeom prst="rect">
            <a:avLst/>
          </a:prstGeom>
        </p:spPr>
        <p:txBody>
          <a:bodyPr lIns="0" tIns="0" rIns="0" bIns="0" rtlCol="0" anchor="t">
            <a:spAutoFit/>
          </a:bodyPr>
          <a:lstStyle/>
          <a:p>
            <a:pPr algn="ctr">
              <a:lnSpc>
                <a:spcPts val="3499"/>
              </a:lnSpc>
            </a:pPr>
            <a:r>
              <a:rPr lang="en-US" sz="2499">
                <a:solidFill>
                  <a:srgbClr val="FFFFFF"/>
                </a:solidFill>
                <a:latin typeface="Canva Sans Bold"/>
              </a:rPr>
              <a:t>Register interest to host with a provider </a:t>
            </a:r>
          </a:p>
          <a:p>
            <a:pPr algn="ctr">
              <a:lnSpc>
                <a:spcPts val="3499"/>
              </a:lnSpc>
              <a:spcBef>
                <a:spcPct val="0"/>
              </a:spcBef>
            </a:pPr>
            <a:r>
              <a:rPr lang="en-US" sz="2499">
                <a:solidFill>
                  <a:srgbClr val="FFFFFF"/>
                </a:solidFill>
                <a:latin typeface="Canva Sans Bold"/>
              </a:rPr>
              <a:t>(typically a college)</a:t>
            </a:r>
          </a:p>
        </p:txBody>
      </p:sp>
      <p:sp>
        <p:nvSpPr>
          <p:cNvPr id="42" name="TextBox 42"/>
          <p:cNvSpPr txBox="1"/>
          <p:nvPr/>
        </p:nvSpPr>
        <p:spPr>
          <a:xfrm>
            <a:off x="5369533" y="6552218"/>
            <a:ext cx="2372986" cy="2174875"/>
          </a:xfrm>
          <a:prstGeom prst="rect">
            <a:avLst/>
          </a:prstGeom>
        </p:spPr>
        <p:txBody>
          <a:bodyPr lIns="0" tIns="0" rIns="0" bIns="0" rtlCol="0" anchor="t">
            <a:spAutoFit/>
          </a:bodyPr>
          <a:lstStyle/>
          <a:p>
            <a:pPr algn="ctr">
              <a:lnSpc>
                <a:spcPts val="3499"/>
              </a:lnSpc>
            </a:pPr>
            <a:r>
              <a:rPr lang="en-US" sz="2499">
                <a:solidFill>
                  <a:srgbClr val="FFFFFF"/>
                </a:solidFill>
                <a:latin typeface="Canva Sans Bold"/>
              </a:rPr>
              <a:t>Create a Job Descriptor </a:t>
            </a:r>
          </a:p>
          <a:p>
            <a:pPr algn="ctr">
              <a:lnSpc>
                <a:spcPts val="3499"/>
              </a:lnSpc>
            </a:pPr>
            <a:r>
              <a:rPr lang="en-US" sz="2499">
                <a:solidFill>
                  <a:srgbClr val="FFFFFF"/>
                </a:solidFill>
                <a:latin typeface="Canva Sans Bold"/>
              </a:rPr>
              <a:t>and </a:t>
            </a:r>
          </a:p>
          <a:p>
            <a:pPr algn="ctr">
              <a:lnSpc>
                <a:spcPts val="3499"/>
              </a:lnSpc>
              <a:spcBef>
                <a:spcPct val="0"/>
              </a:spcBef>
            </a:pPr>
            <a:r>
              <a:rPr lang="en-US" sz="2499">
                <a:solidFill>
                  <a:srgbClr val="FFFFFF"/>
                </a:solidFill>
                <a:latin typeface="Canva Sans Bold"/>
              </a:rPr>
              <a:t>Advertise your Role</a:t>
            </a:r>
          </a:p>
        </p:txBody>
      </p:sp>
      <p:sp>
        <p:nvSpPr>
          <p:cNvPr id="43" name="TextBox 43"/>
          <p:cNvSpPr txBox="1"/>
          <p:nvPr/>
        </p:nvSpPr>
        <p:spPr>
          <a:xfrm>
            <a:off x="7677272" y="2404624"/>
            <a:ext cx="2526046" cy="17367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Canva Sans Bold"/>
              </a:rPr>
              <a:t>Selection process and interviews with students</a:t>
            </a:r>
          </a:p>
        </p:txBody>
      </p:sp>
      <p:sp>
        <p:nvSpPr>
          <p:cNvPr id="44" name="TextBox 44"/>
          <p:cNvSpPr txBox="1"/>
          <p:nvPr/>
        </p:nvSpPr>
        <p:spPr>
          <a:xfrm>
            <a:off x="13075236" y="2018050"/>
            <a:ext cx="2194544" cy="86042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Canva Sans Bold"/>
              </a:rPr>
              <a:t>Host the student</a:t>
            </a:r>
          </a:p>
        </p:txBody>
      </p:sp>
      <p:sp>
        <p:nvSpPr>
          <p:cNvPr id="45" name="TextBox 45"/>
          <p:cNvSpPr txBox="1"/>
          <p:nvPr/>
        </p:nvSpPr>
        <p:spPr>
          <a:xfrm>
            <a:off x="12099858" y="2888001"/>
            <a:ext cx="4183400" cy="989965"/>
          </a:xfrm>
          <a:prstGeom prst="rect">
            <a:avLst/>
          </a:prstGeom>
        </p:spPr>
        <p:txBody>
          <a:bodyPr lIns="0" tIns="0" rIns="0" bIns="0" rtlCol="0" anchor="t">
            <a:spAutoFit/>
          </a:bodyPr>
          <a:lstStyle/>
          <a:p>
            <a:pPr algn="ctr">
              <a:lnSpc>
                <a:spcPts val="2659"/>
              </a:lnSpc>
              <a:spcBef>
                <a:spcPct val="0"/>
              </a:spcBef>
            </a:pPr>
            <a:r>
              <a:rPr lang="en-US" sz="1899">
                <a:solidFill>
                  <a:srgbClr val="FFFFFF"/>
                </a:solidFill>
                <a:latin typeface="Canva Sans Italics"/>
              </a:rPr>
              <a:t>This will depend on when the student and your department are ready</a:t>
            </a:r>
          </a:p>
        </p:txBody>
      </p:sp>
      <p:sp>
        <p:nvSpPr>
          <p:cNvPr id="46" name="TextBox 46"/>
          <p:cNvSpPr txBox="1"/>
          <p:nvPr/>
        </p:nvSpPr>
        <p:spPr>
          <a:xfrm>
            <a:off x="10232976" y="6531947"/>
            <a:ext cx="3086100" cy="1676400"/>
          </a:xfrm>
          <a:prstGeom prst="rect">
            <a:avLst/>
          </a:prstGeom>
        </p:spPr>
        <p:txBody>
          <a:bodyPr lIns="0" tIns="0" rIns="0" bIns="0" rtlCol="0" anchor="t">
            <a:spAutoFit/>
          </a:bodyPr>
          <a:lstStyle/>
          <a:p>
            <a:pPr algn="ctr">
              <a:lnSpc>
                <a:spcPts val="2759"/>
              </a:lnSpc>
            </a:pPr>
            <a:r>
              <a:rPr lang="en-US" sz="2299">
                <a:solidFill>
                  <a:srgbClr val="FFFFFF"/>
                </a:solidFill>
                <a:latin typeface="Canva Sans Bold"/>
              </a:rPr>
              <a:t>Prepare to Host</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Ensure you are ready to host the student by creating a plan of action - which projects/streams of work will they get involved in?</a:t>
            </a:r>
          </a:p>
        </p:txBody>
      </p:sp>
      <p:sp>
        <p:nvSpPr>
          <p:cNvPr id="47" name="TextBox 47"/>
          <p:cNvSpPr txBox="1"/>
          <p:nvPr/>
        </p:nvSpPr>
        <p:spPr>
          <a:xfrm rot="-232570">
            <a:off x="711791" y="5728477"/>
            <a:ext cx="3392031" cy="2137290"/>
          </a:xfrm>
          <a:prstGeom prst="rect">
            <a:avLst/>
          </a:prstGeom>
        </p:spPr>
        <p:txBody>
          <a:bodyPr lIns="0" tIns="0" rIns="0" bIns="0" rtlCol="0" anchor="t">
            <a:spAutoFit/>
          </a:bodyPr>
          <a:lstStyle/>
          <a:p>
            <a:pPr algn="ctr">
              <a:lnSpc>
                <a:spcPts val="2080"/>
              </a:lnSpc>
            </a:pPr>
            <a:r>
              <a:rPr lang="en-US" sz="1733">
                <a:solidFill>
                  <a:srgbClr val="2A2A2A"/>
                </a:solidFill>
                <a:latin typeface="Canva Sans Bold"/>
              </a:rPr>
              <a:t>Dates cannot be added to this timeframe due to the nature of the course - placements occur when the provider feels the student is ready to complete. </a:t>
            </a:r>
          </a:p>
          <a:p>
            <a:pPr algn="ctr">
              <a:lnSpc>
                <a:spcPts val="780"/>
              </a:lnSpc>
            </a:pPr>
            <a:endParaRPr lang="en-US" sz="1733">
              <a:solidFill>
                <a:srgbClr val="2A2A2A"/>
              </a:solidFill>
              <a:latin typeface="Canva Sans Bold"/>
            </a:endParaRPr>
          </a:p>
          <a:p>
            <a:pPr algn="ctr">
              <a:lnSpc>
                <a:spcPts val="1950"/>
              </a:lnSpc>
            </a:pPr>
            <a:r>
              <a:rPr lang="en-US" sz="1625">
                <a:solidFill>
                  <a:srgbClr val="2A2A2A"/>
                </a:solidFill>
                <a:latin typeface="Canva Sans Italics"/>
              </a:rPr>
              <a:t>This is why we emphasise building strong relationships with providers.</a:t>
            </a:r>
          </a:p>
        </p:txBody>
      </p:sp>
      <p:sp>
        <p:nvSpPr>
          <p:cNvPr id="48" name="TextBox 48"/>
          <p:cNvSpPr txBox="1"/>
          <p:nvPr/>
        </p:nvSpPr>
        <p:spPr>
          <a:xfrm>
            <a:off x="3613098" y="5025152"/>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49" name="TextBox 49"/>
          <p:cNvSpPr txBox="1"/>
          <p:nvPr/>
        </p:nvSpPr>
        <p:spPr>
          <a:xfrm>
            <a:off x="6030714" y="5015627"/>
            <a:ext cx="125819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p>
        </p:txBody>
      </p:sp>
      <p:sp>
        <p:nvSpPr>
          <p:cNvPr id="50" name="TextBox 50"/>
          <p:cNvSpPr txBox="1"/>
          <p:nvPr/>
        </p:nvSpPr>
        <p:spPr>
          <a:xfrm>
            <a:off x="8537873" y="5015627"/>
            <a:ext cx="1484561"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p>
        </p:txBody>
      </p:sp>
      <p:sp>
        <p:nvSpPr>
          <p:cNvPr id="51" name="TextBox 51"/>
          <p:cNvSpPr txBox="1"/>
          <p:nvPr/>
        </p:nvSpPr>
        <p:spPr>
          <a:xfrm>
            <a:off x="11348756" y="5025152"/>
            <a:ext cx="1326059"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p>
        </p:txBody>
      </p:sp>
      <p:sp>
        <p:nvSpPr>
          <p:cNvPr id="52" name="TextBox 52"/>
          <p:cNvSpPr txBox="1"/>
          <p:nvPr/>
        </p:nvSpPr>
        <p:spPr>
          <a:xfrm>
            <a:off x="13968487" y="5037989"/>
            <a:ext cx="1265486"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p>
        </p:txBody>
      </p:sp>
      <p:grpSp>
        <p:nvGrpSpPr>
          <p:cNvPr id="53" name="Group 22"/>
          <p:cNvGrpSpPr/>
          <p:nvPr/>
        </p:nvGrpSpPr>
        <p:grpSpPr>
          <a:xfrm>
            <a:off x="-16170" y="8899861"/>
            <a:ext cx="18790086" cy="1387139"/>
            <a:chOff x="0" y="0"/>
            <a:chExt cx="25213090" cy="1881487"/>
          </a:xfrm>
        </p:grpSpPr>
        <p:sp>
          <p:nvSpPr>
            <p:cNvPr id="54"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6"/>
              <a:stretch>
                <a:fillRect/>
              </a:stretch>
            </a:blipFill>
          </p:spPr>
        </p:sp>
        <p:sp>
          <p:nvSpPr>
            <p:cNvPr id="55"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7"/>
              <a:stretch>
                <a:fillRect t="-1413" r="-883" b="-218861"/>
              </a:stretch>
            </a:blipFill>
          </p:spPr>
        </p:sp>
        <p:grpSp>
          <p:nvGrpSpPr>
            <p:cNvPr id="56" name="Group 25"/>
            <p:cNvGrpSpPr/>
            <p:nvPr/>
          </p:nvGrpSpPr>
          <p:grpSpPr>
            <a:xfrm>
              <a:off x="3694685" y="74230"/>
              <a:ext cx="1881165" cy="1807257"/>
              <a:chOff x="0" y="0"/>
              <a:chExt cx="1275829" cy="1225704"/>
            </a:xfrm>
          </p:grpSpPr>
          <p:sp>
            <p:nvSpPr>
              <p:cNvPr id="62"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3"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57"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8"/>
              <a:stretch>
                <a:fillRect/>
              </a:stretch>
            </a:blipFill>
          </p:spPr>
        </p:sp>
        <p:sp>
          <p:nvSpPr>
            <p:cNvPr id="58"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9"/>
              <a:stretch>
                <a:fillRect t="-110933" b="-110114"/>
              </a:stretch>
            </a:blipFill>
          </p:spPr>
        </p:sp>
        <p:sp>
          <p:nvSpPr>
            <p:cNvPr id="59"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0"/>
              <a:stretch>
                <a:fillRect/>
              </a:stretch>
            </a:blipFill>
          </p:spPr>
        </p:sp>
        <p:sp>
          <p:nvSpPr>
            <p:cNvPr id="60"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1"/>
              <a:stretch>
                <a:fillRect/>
              </a:stretch>
            </a:blipFill>
          </p:spPr>
        </p:sp>
        <p:sp>
          <p:nvSpPr>
            <p:cNvPr id="61"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4"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466388" y="284714"/>
            <a:ext cx="17355224" cy="1177031"/>
            <a:chOff x="0" y="0"/>
            <a:chExt cx="4570923" cy="310000"/>
          </a:xfrm>
        </p:grpSpPr>
        <p:sp>
          <p:nvSpPr>
            <p:cNvPr id="3" name="Freeform 3"/>
            <p:cNvSpPr/>
            <p:nvPr/>
          </p:nvSpPr>
          <p:spPr>
            <a:xfrm>
              <a:off x="0" y="0"/>
              <a:ext cx="4570923" cy="310000"/>
            </a:xfrm>
            <a:custGeom>
              <a:avLst/>
              <a:gdLst/>
              <a:ahLst/>
              <a:cxnLst/>
              <a:rect l="l" t="t" r="r" b="b"/>
              <a:pathLst>
                <a:path w="4570923" h="310000">
                  <a:moveTo>
                    <a:pt x="22750" y="0"/>
                  </a:moveTo>
                  <a:lnTo>
                    <a:pt x="4548172" y="0"/>
                  </a:lnTo>
                  <a:cubicBezTo>
                    <a:pt x="4560737" y="0"/>
                    <a:pt x="4570923" y="10186"/>
                    <a:pt x="4570923" y="22750"/>
                  </a:cubicBezTo>
                  <a:lnTo>
                    <a:pt x="4570923" y="287250"/>
                  </a:lnTo>
                  <a:cubicBezTo>
                    <a:pt x="4570923" y="299814"/>
                    <a:pt x="4560737" y="310000"/>
                    <a:pt x="4548172" y="310000"/>
                  </a:cubicBezTo>
                  <a:lnTo>
                    <a:pt x="22750" y="310000"/>
                  </a:lnTo>
                  <a:cubicBezTo>
                    <a:pt x="10186" y="310000"/>
                    <a:pt x="0" y="299814"/>
                    <a:pt x="0" y="287250"/>
                  </a:cubicBezTo>
                  <a:lnTo>
                    <a:pt x="0" y="22750"/>
                  </a:lnTo>
                  <a:cubicBezTo>
                    <a:pt x="0" y="10186"/>
                    <a:pt x="10186" y="0"/>
                    <a:pt x="22750" y="0"/>
                  </a:cubicBezTo>
                  <a:close/>
                </a:path>
              </a:pathLst>
            </a:custGeom>
            <a:solidFill>
              <a:srgbClr val="E94C4D"/>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633679" y="349355"/>
            <a:ext cx="16951094" cy="914400"/>
          </a:xfrm>
          <a:prstGeom prst="rect">
            <a:avLst/>
          </a:prstGeom>
        </p:spPr>
        <p:txBody>
          <a:bodyPr lIns="0" tIns="0" rIns="0" bIns="0" rtlCol="0" anchor="t">
            <a:spAutoFit/>
          </a:bodyPr>
          <a:lstStyle/>
          <a:p>
            <a:pPr algn="ctr">
              <a:lnSpc>
                <a:spcPts val="7200"/>
              </a:lnSpc>
            </a:pPr>
            <a:r>
              <a:rPr lang="en-US" sz="6000">
                <a:solidFill>
                  <a:srgbClr val="FFFFFF"/>
                </a:solidFill>
                <a:latin typeface="Canva Sans Bold"/>
              </a:rPr>
              <a:t>Supported Internships and Choices College</a:t>
            </a:r>
          </a:p>
        </p:txBody>
      </p:sp>
      <p:grpSp>
        <p:nvGrpSpPr>
          <p:cNvPr id="7" name="Group 7"/>
          <p:cNvGrpSpPr/>
          <p:nvPr/>
        </p:nvGrpSpPr>
        <p:grpSpPr>
          <a:xfrm>
            <a:off x="-69549" y="1680820"/>
            <a:ext cx="18357549" cy="7016255"/>
            <a:chOff x="0" y="0"/>
            <a:chExt cx="4834910" cy="1847903"/>
          </a:xfrm>
        </p:grpSpPr>
        <p:sp>
          <p:nvSpPr>
            <p:cNvPr id="8" name="Freeform 8"/>
            <p:cNvSpPr/>
            <p:nvPr/>
          </p:nvSpPr>
          <p:spPr>
            <a:xfrm>
              <a:off x="0" y="0"/>
              <a:ext cx="4834910" cy="1847903"/>
            </a:xfrm>
            <a:custGeom>
              <a:avLst/>
              <a:gdLst/>
              <a:ahLst/>
              <a:cxnLst/>
              <a:rect l="l" t="t" r="r" b="b"/>
              <a:pathLst>
                <a:path w="4834910" h="1847903">
                  <a:moveTo>
                    <a:pt x="0" y="0"/>
                  </a:moveTo>
                  <a:lnTo>
                    <a:pt x="4834910" y="0"/>
                  </a:lnTo>
                  <a:lnTo>
                    <a:pt x="4834910" y="1847903"/>
                  </a:lnTo>
                  <a:lnTo>
                    <a:pt x="0" y="1847903"/>
                  </a:lnTo>
                  <a:close/>
                </a:path>
              </a:pathLst>
            </a:custGeom>
            <a:solidFill>
              <a:srgbClr val="FFFFFF"/>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801778" y="2277645"/>
            <a:ext cx="11940697" cy="5753100"/>
          </a:xfrm>
          <a:prstGeom prst="rect">
            <a:avLst/>
          </a:prstGeom>
        </p:spPr>
        <p:txBody>
          <a:bodyPr lIns="0" tIns="0" rIns="0" bIns="0" rtlCol="0" anchor="t">
            <a:spAutoFit/>
          </a:bodyPr>
          <a:lstStyle/>
          <a:p>
            <a:pPr algn="ctr">
              <a:lnSpc>
                <a:spcPts val="3359"/>
              </a:lnSpc>
            </a:pPr>
            <a:r>
              <a:rPr lang="en-US" sz="2799">
                <a:solidFill>
                  <a:srgbClr val="000000"/>
                </a:solidFill>
                <a:latin typeface="Canva Sans Bold"/>
              </a:rPr>
              <a:t>Promoting employment opportunities for Interns with learning difficulties/ disabilities and/ or Autism through a supported internship course</a:t>
            </a:r>
          </a:p>
          <a:p>
            <a:pPr algn="ctr">
              <a:lnSpc>
                <a:spcPts val="1199"/>
              </a:lnSpc>
            </a:pPr>
            <a:endParaRPr lang="en-US" sz="2799">
              <a:solidFill>
                <a:srgbClr val="000000"/>
              </a:solidFill>
              <a:latin typeface="Canva Sans Bold"/>
            </a:endParaRPr>
          </a:p>
          <a:p>
            <a:pPr algn="ctr">
              <a:lnSpc>
                <a:spcPts val="3119"/>
              </a:lnSpc>
            </a:pPr>
            <a:r>
              <a:rPr lang="en-US" sz="2599">
                <a:solidFill>
                  <a:srgbClr val="2A2A2A"/>
                </a:solidFill>
                <a:latin typeface="Canva Sans"/>
              </a:rPr>
              <a:t>Choices College</a:t>
            </a:r>
            <a:r>
              <a:rPr lang="en-US" sz="2599">
                <a:solidFill>
                  <a:srgbClr val="000000"/>
                </a:solidFill>
                <a:latin typeface="Canva Sans"/>
              </a:rPr>
              <a:t> is a specialist College providing tailored educational support, and a supported internship course for young adults aged 16-24 with learning difficulties and/or disabilities, and/ or Autism.</a:t>
            </a:r>
          </a:p>
          <a:p>
            <a:pPr algn="ctr">
              <a:lnSpc>
                <a:spcPts val="1199"/>
              </a:lnSpc>
            </a:pPr>
            <a:endParaRPr lang="en-US" sz="2599">
              <a:solidFill>
                <a:srgbClr val="000000"/>
              </a:solidFill>
              <a:latin typeface="Canva Sans"/>
            </a:endParaRPr>
          </a:p>
          <a:p>
            <a:pPr algn="ctr">
              <a:lnSpc>
                <a:spcPts val="3119"/>
              </a:lnSpc>
            </a:pPr>
            <a:r>
              <a:rPr lang="en-US" sz="2599">
                <a:solidFill>
                  <a:srgbClr val="000000"/>
                </a:solidFill>
                <a:latin typeface="Canva Sans"/>
              </a:rPr>
              <a:t>We partner with NHS healthcare settings, local organisations and private businesses to create supported work environments to provide real work experience for our Interns.</a:t>
            </a:r>
          </a:p>
          <a:p>
            <a:pPr algn="ctr">
              <a:lnSpc>
                <a:spcPts val="1199"/>
              </a:lnSpc>
            </a:pPr>
            <a:endParaRPr lang="en-US" sz="2599">
              <a:solidFill>
                <a:srgbClr val="000000"/>
              </a:solidFill>
              <a:latin typeface="Canva Sans"/>
            </a:endParaRPr>
          </a:p>
          <a:p>
            <a:pPr algn="ctr">
              <a:lnSpc>
                <a:spcPts val="3119"/>
              </a:lnSpc>
            </a:pPr>
            <a:r>
              <a:rPr lang="en-US" sz="2599">
                <a:solidFill>
                  <a:srgbClr val="000000"/>
                </a:solidFill>
                <a:latin typeface="Canva Sans"/>
              </a:rPr>
              <a:t>Our support is tailored to each Intern, based on their skills and interests.</a:t>
            </a:r>
          </a:p>
          <a:p>
            <a:pPr algn="ctr">
              <a:lnSpc>
                <a:spcPts val="1199"/>
              </a:lnSpc>
            </a:pPr>
            <a:endParaRPr lang="en-US" sz="2599">
              <a:solidFill>
                <a:srgbClr val="000000"/>
              </a:solidFill>
              <a:latin typeface="Canva Sans"/>
            </a:endParaRPr>
          </a:p>
          <a:p>
            <a:pPr algn="ctr">
              <a:lnSpc>
                <a:spcPts val="3119"/>
              </a:lnSpc>
            </a:pPr>
            <a:r>
              <a:rPr lang="en-US" sz="2599">
                <a:solidFill>
                  <a:srgbClr val="000000"/>
                </a:solidFill>
                <a:latin typeface="Canva Sans"/>
              </a:rPr>
              <a:t>Interns spend 1 year learning maths, English and employability skills and attend up to three, 12-week placements with a Choices College Partner.</a:t>
            </a:r>
          </a:p>
          <a:p>
            <a:pPr algn="ctr">
              <a:lnSpc>
                <a:spcPts val="1199"/>
              </a:lnSpc>
            </a:pPr>
            <a:endParaRPr lang="en-US" sz="2599">
              <a:solidFill>
                <a:srgbClr val="000000"/>
              </a:solidFill>
              <a:latin typeface="Canva Sans"/>
            </a:endParaRPr>
          </a:p>
          <a:p>
            <a:pPr algn="ctr">
              <a:lnSpc>
                <a:spcPts val="2160"/>
              </a:lnSpc>
            </a:pPr>
            <a:r>
              <a:rPr lang="en-US" sz="1800">
                <a:solidFill>
                  <a:srgbClr val="000000"/>
                </a:solidFill>
                <a:latin typeface="Canva Sans Bold Italics"/>
              </a:rPr>
              <a:t>Extract from Health Education England</a:t>
            </a:r>
          </a:p>
        </p:txBody>
      </p:sp>
      <p:grpSp>
        <p:nvGrpSpPr>
          <p:cNvPr id="22" name="Group 22"/>
          <p:cNvGrpSpPr/>
          <p:nvPr/>
        </p:nvGrpSpPr>
        <p:grpSpPr>
          <a:xfrm>
            <a:off x="15101158" y="1815578"/>
            <a:ext cx="2720454" cy="3373369"/>
            <a:chOff x="0" y="0"/>
            <a:chExt cx="896472" cy="1111627"/>
          </a:xfrm>
        </p:grpSpPr>
        <p:sp>
          <p:nvSpPr>
            <p:cNvPr id="23" name="Freeform 23"/>
            <p:cNvSpPr/>
            <p:nvPr/>
          </p:nvSpPr>
          <p:spPr>
            <a:xfrm>
              <a:off x="0" y="0"/>
              <a:ext cx="896472" cy="1111627"/>
            </a:xfrm>
            <a:custGeom>
              <a:avLst/>
              <a:gdLst/>
              <a:ahLst/>
              <a:cxnLst/>
              <a:rect l="l" t="t" r="r" b="b"/>
              <a:pathLst>
                <a:path w="896472" h="1111627">
                  <a:moveTo>
                    <a:pt x="145137" y="0"/>
                  </a:moveTo>
                  <a:lnTo>
                    <a:pt x="751335" y="0"/>
                  </a:lnTo>
                  <a:cubicBezTo>
                    <a:pt x="789827" y="0"/>
                    <a:pt x="826744" y="15291"/>
                    <a:pt x="853962" y="42510"/>
                  </a:cubicBezTo>
                  <a:cubicBezTo>
                    <a:pt x="881180" y="69728"/>
                    <a:pt x="896472" y="106644"/>
                    <a:pt x="896472" y="145137"/>
                  </a:cubicBezTo>
                  <a:lnTo>
                    <a:pt x="896472" y="966490"/>
                  </a:lnTo>
                  <a:cubicBezTo>
                    <a:pt x="896472" y="1004983"/>
                    <a:pt x="881180" y="1041899"/>
                    <a:pt x="853962" y="1069117"/>
                  </a:cubicBezTo>
                  <a:cubicBezTo>
                    <a:pt x="826744" y="1096336"/>
                    <a:pt x="789827" y="1111627"/>
                    <a:pt x="751335" y="1111627"/>
                  </a:cubicBezTo>
                  <a:lnTo>
                    <a:pt x="145137" y="1111627"/>
                  </a:lnTo>
                  <a:cubicBezTo>
                    <a:pt x="106644" y="1111627"/>
                    <a:pt x="69728" y="1096336"/>
                    <a:pt x="42510" y="1069117"/>
                  </a:cubicBezTo>
                  <a:cubicBezTo>
                    <a:pt x="15291" y="1041899"/>
                    <a:pt x="0" y="1004983"/>
                    <a:pt x="0" y="966490"/>
                  </a:cubicBezTo>
                  <a:lnTo>
                    <a:pt x="0" y="145137"/>
                  </a:lnTo>
                  <a:cubicBezTo>
                    <a:pt x="0" y="106644"/>
                    <a:pt x="15291" y="69728"/>
                    <a:pt x="42510" y="42510"/>
                  </a:cubicBezTo>
                  <a:cubicBezTo>
                    <a:pt x="69728" y="15291"/>
                    <a:pt x="106644" y="0"/>
                    <a:pt x="145137" y="0"/>
                  </a:cubicBezTo>
                  <a:close/>
                </a:path>
              </a:pathLst>
            </a:custGeom>
            <a:solidFill>
              <a:srgbClr val="2F80AA"/>
            </a:solidFill>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5" name="Group 25"/>
          <p:cNvGrpSpPr/>
          <p:nvPr/>
        </p:nvGrpSpPr>
        <p:grpSpPr>
          <a:xfrm>
            <a:off x="15307577" y="2007248"/>
            <a:ext cx="2307617" cy="2307617"/>
            <a:chOff x="0" y="0"/>
            <a:chExt cx="3076822" cy="3076822"/>
          </a:xfrm>
        </p:grpSpPr>
        <p:sp>
          <p:nvSpPr>
            <p:cNvPr id="26" name="Freeform 26"/>
            <p:cNvSpPr/>
            <p:nvPr/>
          </p:nvSpPr>
          <p:spPr>
            <a:xfrm>
              <a:off x="0" y="0"/>
              <a:ext cx="3076822" cy="3076822"/>
            </a:xfrm>
            <a:custGeom>
              <a:avLst/>
              <a:gdLst/>
              <a:ahLst/>
              <a:cxnLst/>
              <a:rect l="l" t="t" r="r" b="b"/>
              <a:pathLst>
                <a:path w="3076822" h="3076822">
                  <a:moveTo>
                    <a:pt x="0" y="0"/>
                  </a:moveTo>
                  <a:lnTo>
                    <a:pt x="3076822" y="0"/>
                  </a:lnTo>
                  <a:lnTo>
                    <a:pt x="3076822" y="3076822"/>
                  </a:lnTo>
                  <a:lnTo>
                    <a:pt x="0" y="3076822"/>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grpSp>
        <p:nvGrpSpPr>
          <p:cNvPr id="27" name="Group 27"/>
          <p:cNvGrpSpPr/>
          <p:nvPr/>
        </p:nvGrpSpPr>
        <p:grpSpPr>
          <a:xfrm>
            <a:off x="15268049" y="5441352"/>
            <a:ext cx="2904563" cy="1195086"/>
            <a:chOff x="0" y="0"/>
            <a:chExt cx="764988" cy="314755"/>
          </a:xfrm>
        </p:grpSpPr>
        <p:sp>
          <p:nvSpPr>
            <p:cNvPr id="28" name="Freeform 28"/>
            <p:cNvSpPr/>
            <p:nvPr/>
          </p:nvSpPr>
          <p:spPr>
            <a:xfrm>
              <a:off x="0" y="0"/>
              <a:ext cx="764988" cy="314755"/>
            </a:xfrm>
            <a:custGeom>
              <a:avLst/>
              <a:gdLst/>
              <a:ahLst/>
              <a:cxnLst/>
              <a:rect l="l" t="t" r="r" b="b"/>
              <a:pathLst>
                <a:path w="764988" h="314755">
                  <a:moveTo>
                    <a:pt x="135937" y="0"/>
                  </a:moveTo>
                  <a:lnTo>
                    <a:pt x="629051" y="0"/>
                  </a:lnTo>
                  <a:cubicBezTo>
                    <a:pt x="704127" y="0"/>
                    <a:pt x="764988" y="60861"/>
                    <a:pt x="764988" y="135937"/>
                  </a:cubicBezTo>
                  <a:lnTo>
                    <a:pt x="764988" y="178818"/>
                  </a:lnTo>
                  <a:cubicBezTo>
                    <a:pt x="764988" y="214871"/>
                    <a:pt x="750666" y="249447"/>
                    <a:pt x="725173" y="274940"/>
                  </a:cubicBezTo>
                  <a:cubicBezTo>
                    <a:pt x="699679" y="300433"/>
                    <a:pt x="665103" y="314755"/>
                    <a:pt x="629051" y="314755"/>
                  </a:cubicBezTo>
                  <a:lnTo>
                    <a:pt x="135937" y="314755"/>
                  </a:lnTo>
                  <a:cubicBezTo>
                    <a:pt x="60861" y="314755"/>
                    <a:pt x="0" y="253894"/>
                    <a:pt x="0" y="178818"/>
                  </a:cubicBezTo>
                  <a:lnTo>
                    <a:pt x="0" y="135937"/>
                  </a:lnTo>
                  <a:cubicBezTo>
                    <a:pt x="0" y="60861"/>
                    <a:pt x="60861" y="0"/>
                    <a:pt x="135937" y="0"/>
                  </a:cubicBezTo>
                  <a:close/>
                </a:path>
              </a:pathLst>
            </a:custGeom>
            <a:solidFill>
              <a:srgbClr val="5C4395"/>
            </a:solidFill>
          </p:spPr>
        </p:sp>
        <p:sp>
          <p:nvSpPr>
            <p:cNvPr id="29" name="TextBox 2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0" name="TextBox 30"/>
          <p:cNvSpPr txBox="1"/>
          <p:nvPr/>
        </p:nvSpPr>
        <p:spPr>
          <a:xfrm>
            <a:off x="15307577" y="4352182"/>
            <a:ext cx="2307617" cy="658406"/>
          </a:xfrm>
          <a:prstGeom prst="rect">
            <a:avLst/>
          </a:prstGeom>
        </p:spPr>
        <p:txBody>
          <a:bodyPr lIns="0" tIns="0" rIns="0" bIns="0" rtlCol="0" anchor="t">
            <a:spAutoFit/>
          </a:bodyPr>
          <a:lstStyle/>
          <a:p>
            <a:pPr algn="ctr">
              <a:lnSpc>
                <a:spcPts val="1790"/>
              </a:lnSpc>
              <a:spcBef>
                <a:spcPct val="0"/>
              </a:spcBef>
            </a:pPr>
            <a:r>
              <a:rPr lang="en-US" sz="1278">
                <a:solidFill>
                  <a:srgbClr val="FFFFFF"/>
                </a:solidFill>
                <a:latin typeface="Canva Sans Bold"/>
              </a:rPr>
              <a:t>To learn more, please visit the Health Education England Website</a:t>
            </a:r>
          </a:p>
        </p:txBody>
      </p:sp>
      <p:sp>
        <p:nvSpPr>
          <p:cNvPr id="31" name="TextBox 31"/>
          <p:cNvSpPr txBox="1"/>
          <p:nvPr/>
        </p:nvSpPr>
        <p:spPr>
          <a:xfrm>
            <a:off x="15969579" y="5441360"/>
            <a:ext cx="2046115" cy="1166495"/>
          </a:xfrm>
          <a:prstGeom prst="rect">
            <a:avLst/>
          </a:prstGeom>
        </p:spPr>
        <p:txBody>
          <a:bodyPr lIns="0" tIns="0" rIns="0" bIns="0" rtlCol="0" anchor="t">
            <a:spAutoFit/>
          </a:bodyPr>
          <a:lstStyle/>
          <a:p>
            <a:pPr algn="ctr">
              <a:lnSpc>
                <a:spcPts val="2380"/>
              </a:lnSpc>
              <a:spcBef>
                <a:spcPct val="0"/>
              </a:spcBef>
            </a:pPr>
            <a:r>
              <a:rPr lang="en-US" sz="1700">
                <a:solidFill>
                  <a:srgbClr val="FFFFFF"/>
                </a:solidFill>
                <a:latin typeface="Canva Sans Bold"/>
              </a:rPr>
              <a:t>Timeframe of support offered by </a:t>
            </a:r>
            <a:r>
              <a:rPr lang="en-US" sz="1700">
                <a:solidFill>
                  <a:srgbClr val="FFFFFF"/>
                </a:solidFill>
                <a:latin typeface="Canva Sans Bold Italics"/>
              </a:rPr>
              <a:t>Health Education England </a:t>
            </a:r>
          </a:p>
        </p:txBody>
      </p:sp>
      <p:sp>
        <p:nvSpPr>
          <p:cNvPr id="32" name="Freeform 32"/>
          <p:cNvSpPr/>
          <p:nvPr/>
        </p:nvSpPr>
        <p:spPr>
          <a:xfrm>
            <a:off x="11645966" y="4133972"/>
            <a:ext cx="5969228" cy="4563103"/>
          </a:xfrm>
          <a:custGeom>
            <a:avLst/>
            <a:gdLst/>
            <a:ahLst/>
            <a:cxnLst/>
            <a:rect l="l" t="t" r="r" b="b"/>
            <a:pathLst>
              <a:path w="5969228" h="4563103">
                <a:moveTo>
                  <a:pt x="0" y="0"/>
                </a:moveTo>
                <a:lnTo>
                  <a:pt x="5969227" y="0"/>
                </a:lnTo>
                <a:lnTo>
                  <a:pt x="5969227" y="4563103"/>
                </a:lnTo>
                <a:lnTo>
                  <a:pt x="0" y="4563103"/>
                </a:lnTo>
                <a:lnTo>
                  <a:pt x="0" y="0"/>
                </a:lnTo>
                <a:close/>
              </a:path>
            </a:pathLst>
          </a:custGeom>
          <a:blipFill>
            <a:blip r:embed="rId10"/>
            <a:stretch>
              <a:fillRect/>
            </a:stretch>
          </a:blipFill>
        </p:spPr>
      </p:sp>
      <p:grpSp>
        <p:nvGrpSpPr>
          <p:cNvPr id="33" name="Group 22"/>
          <p:cNvGrpSpPr/>
          <p:nvPr/>
        </p:nvGrpSpPr>
        <p:grpSpPr>
          <a:xfrm>
            <a:off x="-16170" y="8899861"/>
            <a:ext cx="18790086" cy="1387139"/>
            <a:chOff x="0" y="0"/>
            <a:chExt cx="25213090" cy="1881487"/>
          </a:xfrm>
        </p:grpSpPr>
        <p:sp>
          <p:nvSpPr>
            <p:cNvPr id="34"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1"/>
              <a:stretch>
                <a:fillRect/>
              </a:stretch>
            </a:blipFill>
          </p:spPr>
        </p:sp>
        <p:sp>
          <p:nvSpPr>
            <p:cNvPr id="35"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2"/>
              <a:stretch>
                <a:fillRect t="-1413" r="-883" b="-218861"/>
              </a:stretch>
            </a:blipFill>
          </p:spPr>
        </p:sp>
        <p:grpSp>
          <p:nvGrpSpPr>
            <p:cNvPr id="36" name="Group 25"/>
            <p:cNvGrpSpPr/>
            <p:nvPr/>
          </p:nvGrpSpPr>
          <p:grpSpPr>
            <a:xfrm>
              <a:off x="3694685" y="74230"/>
              <a:ext cx="1881165" cy="1807257"/>
              <a:chOff x="0" y="0"/>
              <a:chExt cx="1275829" cy="1225704"/>
            </a:xfrm>
          </p:grpSpPr>
          <p:sp>
            <p:nvSpPr>
              <p:cNvPr id="42"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43"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7"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3"/>
              <a:stretch>
                <a:fillRect/>
              </a:stretch>
            </a:blipFill>
          </p:spPr>
        </p:sp>
        <p:sp>
          <p:nvSpPr>
            <p:cNvPr id="38"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4"/>
              <a:stretch>
                <a:fillRect t="-110933" b="-110114"/>
              </a:stretch>
            </a:blipFill>
          </p:spPr>
        </p:sp>
        <p:sp>
          <p:nvSpPr>
            <p:cNvPr id="39"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5"/>
              <a:stretch>
                <a:fillRect/>
              </a:stretch>
            </a:blipFill>
          </p:spPr>
        </p:sp>
        <p:sp>
          <p:nvSpPr>
            <p:cNvPr id="40"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6"/>
              <a:stretch>
                <a:fillRect/>
              </a:stretch>
            </a:blipFill>
          </p:spPr>
        </p:sp>
        <p:sp>
          <p:nvSpPr>
            <p:cNvPr id="41"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4"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14" name="Group 14"/>
          <p:cNvGrpSpPr/>
          <p:nvPr/>
        </p:nvGrpSpPr>
        <p:grpSpPr>
          <a:xfrm>
            <a:off x="466388" y="284714"/>
            <a:ext cx="17355224" cy="1334817"/>
            <a:chOff x="0" y="0"/>
            <a:chExt cx="23140298" cy="1779756"/>
          </a:xfrm>
        </p:grpSpPr>
        <p:grpSp>
          <p:nvGrpSpPr>
            <p:cNvPr id="15" name="Group 15"/>
            <p:cNvGrpSpPr/>
            <p:nvPr/>
          </p:nvGrpSpPr>
          <p:grpSpPr>
            <a:xfrm>
              <a:off x="0" y="0"/>
              <a:ext cx="23140298" cy="1779756"/>
              <a:chOff x="0" y="0"/>
              <a:chExt cx="4570923" cy="351557"/>
            </a:xfrm>
          </p:grpSpPr>
          <p:sp>
            <p:nvSpPr>
              <p:cNvPr id="16" name="Freeform 16"/>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5C4395"/>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Summer Placements</a:t>
              </a:r>
            </a:p>
          </p:txBody>
        </p:sp>
      </p:grpSp>
      <p:grpSp>
        <p:nvGrpSpPr>
          <p:cNvPr id="19" name="Group 19"/>
          <p:cNvGrpSpPr/>
          <p:nvPr/>
        </p:nvGrpSpPr>
        <p:grpSpPr>
          <a:xfrm>
            <a:off x="-16170" y="1936728"/>
            <a:ext cx="18288000" cy="6651669"/>
            <a:chOff x="0" y="0"/>
            <a:chExt cx="4816593" cy="1751880"/>
          </a:xfrm>
        </p:grpSpPr>
        <p:sp>
          <p:nvSpPr>
            <p:cNvPr id="20" name="Freeform 20"/>
            <p:cNvSpPr/>
            <p:nvPr/>
          </p:nvSpPr>
          <p:spPr>
            <a:xfrm>
              <a:off x="0" y="0"/>
              <a:ext cx="4816592" cy="1751880"/>
            </a:xfrm>
            <a:custGeom>
              <a:avLst/>
              <a:gdLst/>
              <a:ahLst/>
              <a:cxnLst/>
              <a:rect l="l" t="t" r="r" b="b"/>
              <a:pathLst>
                <a:path w="4816592" h="1751880">
                  <a:moveTo>
                    <a:pt x="0" y="0"/>
                  </a:moveTo>
                  <a:lnTo>
                    <a:pt x="4816592" y="0"/>
                  </a:lnTo>
                  <a:lnTo>
                    <a:pt x="4816592" y="1751880"/>
                  </a:lnTo>
                  <a:lnTo>
                    <a:pt x="0" y="1751880"/>
                  </a:lnTo>
                  <a:close/>
                </a:path>
              </a:pathLst>
            </a:custGeom>
            <a:solidFill>
              <a:srgbClr val="FFFFFF"/>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028700" y="2173711"/>
            <a:ext cx="11509408" cy="6200775"/>
          </a:xfrm>
          <a:prstGeom prst="rect">
            <a:avLst/>
          </a:prstGeom>
        </p:spPr>
        <p:txBody>
          <a:bodyPr lIns="0" tIns="0" rIns="0" bIns="0" rtlCol="0" anchor="t">
            <a:spAutoFit/>
          </a:bodyPr>
          <a:lstStyle/>
          <a:p>
            <a:pPr marL="0" lvl="0" indent="0" algn="ctr">
              <a:lnSpc>
                <a:spcPts val="3719"/>
              </a:lnSpc>
              <a:spcBef>
                <a:spcPct val="0"/>
              </a:spcBef>
            </a:pPr>
            <a:r>
              <a:rPr lang="en-US" sz="3099" strike="noStrike">
                <a:solidFill>
                  <a:srgbClr val="414A4F"/>
                </a:solidFill>
                <a:latin typeface="Canva Sans Bold"/>
              </a:rPr>
              <a:t>Summer internships are often an important part of a student's educational experience and can provide several benefits in terms of furthering their career. This includes:</a:t>
            </a:r>
          </a:p>
          <a:p>
            <a:pPr marL="0" lvl="0" indent="0" algn="ctr">
              <a:lnSpc>
                <a:spcPts val="1199"/>
              </a:lnSpc>
              <a:spcBef>
                <a:spcPct val="0"/>
              </a:spcBef>
            </a:pPr>
            <a:endParaRPr lang="en-US" sz="3099" strike="noStrike">
              <a:solidFill>
                <a:srgbClr val="414A4F"/>
              </a:solidFill>
              <a:latin typeface="Canva Sans Bold"/>
            </a:endParaRPr>
          </a:p>
          <a:p>
            <a:pPr marL="669288" lvl="1" indent="-334644">
              <a:lnSpc>
                <a:spcPts val="3719"/>
              </a:lnSpc>
              <a:buFont typeface="Arial"/>
              <a:buChar char="•"/>
            </a:pPr>
            <a:r>
              <a:rPr lang="en-US" sz="3099" strike="noStrike">
                <a:solidFill>
                  <a:srgbClr val="414A4F"/>
                </a:solidFill>
                <a:latin typeface="Canva Sans"/>
              </a:rPr>
              <a:t>The ability to gain hands-on experience in the career field they are interested in</a:t>
            </a:r>
          </a:p>
          <a:p>
            <a:pPr marL="669288" lvl="1" indent="-334644">
              <a:lnSpc>
                <a:spcPts val="3719"/>
              </a:lnSpc>
              <a:buFont typeface="Arial"/>
              <a:buChar char="•"/>
            </a:pPr>
            <a:r>
              <a:rPr lang="en-US" sz="3099" strike="noStrike">
                <a:solidFill>
                  <a:srgbClr val="414A4F"/>
                </a:solidFill>
                <a:latin typeface="Canva Sans"/>
              </a:rPr>
              <a:t>An opportunity to explore different career paths if they are undecided</a:t>
            </a:r>
          </a:p>
          <a:p>
            <a:pPr marL="669288" lvl="1" indent="-334644">
              <a:lnSpc>
                <a:spcPts val="3719"/>
              </a:lnSpc>
              <a:buFont typeface="Arial"/>
              <a:buChar char="•"/>
            </a:pPr>
            <a:r>
              <a:rPr lang="en-US" sz="3099" strike="noStrike">
                <a:solidFill>
                  <a:srgbClr val="414A4F"/>
                </a:solidFill>
                <a:latin typeface="Canva Sans"/>
              </a:rPr>
              <a:t>The chance to develop important skills needed for their chosen career</a:t>
            </a:r>
          </a:p>
          <a:p>
            <a:pPr marL="669288" lvl="1" indent="-334644">
              <a:lnSpc>
                <a:spcPts val="3719"/>
              </a:lnSpc>
              <a:buFont typeface="Arial"/>
              <a:buChar char="•"/>
            </a:pPr>
            <a:r>
              <a:rPr lang="en-US" sz="3099" strike="noStrike">
                <a:solidFill>
                  <a:srgbClr val="414A4F"/>
                </a:solidFill>
                <a:latin typeface="Canva Sans"/>
              </a:rPr>
              <a:t>Experiences they can list on their CV when applying for jobs</a:t>
            </a:r>
          </a:p>
          <a:p>
            <a:pPr marL="669288" lvl="1" indent="-334644">
              <a:lnSpc>
                <a:spcPts val="3719"/>
              </a:lnSpc>
              <a:buFont typeface="Arial"/>
              <a:buChar char="•"/>
            </a:pPr>
            <a:r>
              <a:rPr lang="en-US" sz="3099" strike="noStrike">
                <a:solidFill>
                  <a:srgbClr val="414A4F"/>
                </a:solidFill>
                <a:latin typeface="Canva Sans"/>
              </a:rPr>
              <a:t>The ability to build relationships and a network with professionals in the world of Finance</a:t>
            </a:r>
          </a:p>
        </p:txBody>
      </p:sp>
      <p:sp>
        <p:nvSpPr>
          <p:cNvPr id="23" name="Freeform 23"/>
          <p:cNvSpPr/>
          <p:nvPr/>
        </p:nvSpPr>
        <p:spPr>
          <a:xfrm>
            <a:off x="13339966" y="2850461"/>
            <a:ext cx="4175128" cy="4824203"/>
          </a:xfrm>
          <a:custGeom>
            <a:avLst/>
            <a:gdLst/>
            <a:ahLst/>
            <a:cxnLst/>
            <a:rect l="l" t="t" r="r" b="b"/>
            <a:pathLst>
              <a:path w="4175128" h="4824203">
                <a:moveTo>
                  <a:pt x="0" y="0"/>
                </a:moveTo>
                <a:lnTo>
                  <a:pt x="4175128" y="0"/>
                </a:lnTo>
                <a:lnTo>
                  <a:pt x="4175128" y="4824203"/>
                </a:lnTo>
                <a:lnTo>
                  <a:pt x="0" y="4824203"/>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24" name="TextBox 24"/>
          <p:cNvSpPr txBox="1"/>
          <p:nvPr/>
        </p:nvSpPr>
        <p:spPr>
          <a:xfrm>
            <a:off x="13646484" y="3469065"/>
            <a:ext cx="3562093" cy="3927475"/>
          </a:xfrm>
          <a:prstGeom prst="rect">
            <a:avLst/>
          </a:prstGeom>
        </p:spPr>
        <p:txBody>
          <a:bodyPr lIns="0" tIns="0" rIns="0" bIns="0" rtlCol="0" anchor="t">
            <a:spAutoFit/>
          </a:bodyPr>
          <a:lstStyle/>
          <a:p>
            <a:pPr algn="ctr">
              <a:lnSpc>
                <a:spcPts val="3499"/>
              </a:lnSpc>
              <a:spcBef>
                <a:spcPct val="0"/>
              </a:spcBef>
            </a:pPr>
            <a:r>
              <a:rPr lang="en-US" sz="2499">
                <a:solidFill>
                  <a:srgbClr val="FFFFFF"/>
                </a:solidFill>
                <a:latin typeface="Canva Sans Bold Italics"/>
              </a:rPr>
              <a:t>An additional benefit to consider is the timing of this  placement - many members of staff book annual leave during June till August and departments tend to be short staffed. </a:t>
            </a:r>
          </a:p>
        </p:txBody>
      </p:sp>
      <p:grpSp>
        <p:nvGrpSpPr>
          <p:cNvPr id="25" name="Group 22"/>
          <p:cNvGrpSpPr/>
          <p:nvPr/>
        </p:nvGrpSpPr>
        <p:grpSpPr>
          <a:xfrm>
            <a:off x="-16170" y="8899861"/>
            <a:ext cx="18790086" cy="1387139"/>
            <a:chOff x="0" y="0"/>
            <a:chExt cx="25213090" cy="1881487"/>
          </a:xfrm>
        </p:grpSpPr>
        <p:sp>
          <p:nvSpPr>
            <p:cNvPr id="26"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27"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28" name="Group 25"/>
            <p:cNvGrpSpPr/>
            <p:nvPr/>
          </p:nvGrpSpPr>
          <p:grpSpPr>
            <a:xfrm>
              <a:off x="3694685" y="74230"/>
              <a:ext cx="1881165" cy="1807257"/>
              <a:chOff x="0" y="0"/>
              <a:chExt cx="1275829" cy="1225704"/>
            </a:xfrm>
          </p:grpSpPr>
          <p:sp>
            <p:nvSpPr>
              <p:cNvPr id="34"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5"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29"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30"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31"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32"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33"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36"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sp>
        <p:nvSpPr>
          <p:cNvPr id="2" name="Freeform 2"/>
          <p:cNvSpPr/>
          <p:nvPr/>
        </p:nvSpPr>
        <p:spPr>
          <a:xfrm>
            <a:off x="0" y="5364364"/>
            <a:ext cx="3231824" cy="3562131"/>
          </a:xfrm>
          <a:custGeom>
            <a:avLst/>
            <a:gdLst/>
            <a:ahLst/>
            <a:cxnLst/>
            <a:rect l="l" t="t" r="r" b="b"/>
            <a:pathLst>
              <a:path w="3231824" h="3562131">
                <a:moveTo>
                  <a:pt x="0" y="0"/>
                </a:moveTo>
                <a:lnTo>
                  <a:pt x="3231824" y="0"/>
                </a:lnTo>
                <a:lnTo>
                  <a:pt x="3231824" y="3562130"/>
                </a:lnTo>
                <a:lnTo>
                  <a:pt x="0" y="356213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AutoShape 15"/>
          <p:cNvSpPr/>
          <p:nvPr/>
        </p:nvSpPr>
        <p:spPr>
          <a:xfrm flipV="1">
            <a:off x="4150410" y="3954832"/>
            <a:ext cx="0" cy="1040705"/>
          </a:xfrm>
          <a:prstGeom prst="line">
            <a:avLst/>
          </a:prstGeom>
          <a:ln w="38100" cap="flat">
            <a:solidFill>
              <a:srgbClr val="FFFFFF"/>
            </a:solidFill>
            <a:prstDash val="solid"/>
            <a:headEnd type="oval" w="lg" len="lg"/>
            <a:tailEnd type="oval" w="lg" len="lg"/>
          </a:ln>
        </p:spPr>
      </p:sp>
      <p:grpSp>
        <p:nvGrpSpPr>
          <p:cNvPr id="16" name="Group 16"/>
          <p:cNvGrpSpPr/>
          <p:nvPr/>
        </p:nvGrpSpPr>
        <p:grpSpPr>
          <a:xfrm>
            <a:off x="2716118" y="4376243"/>
            <a:ext cx="3086100" cy="1543050"/>
            <a:chOff x="0" y="0"/>
            <a:chExt cx="812800" cy="406400"/>
          </a:xfrm>
        </p:grpSpPr>
        <p:sp>
          <p:nvSpPr>
            <p:cNvPr id="17" name="Freeform 1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18" name="TextBox 18"/>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19" name="AutoShape 19"/>
          <p:cNvSpPr/>
          <p:nvPr/>
        </p:nvSpPr>
        <p:spPr>
          <a:xfrm flipV="1">
            <a:off x="6864586" y="5452894"/>
            <a:ext cx="0" cy="1040705"/>
          </a:xfrm>
          <a:prstGeom prst="line">
            <a:avLst/>
          </a:prstGeom>
          <a:ln w="38100" cap="flat">
            <a:solidFill>
              <a:srgbClr val="FFFFFF"/>
            </a:solidFill>
            <a:prstDash val="solid"/>
            <a:headEnd type="oval" w="lg" len="lg"/>
            <a:tailEnd type="oval" w="lg" len="lg"/>
          </a:ln>
        </p:spPr>
      </p:sp>
      <p:grpSp>
        <p:nvGrpSpPr>
          <p:cNvPr id="20" name="Group 20"/>
          <p:cNvGrpSpPr/>
          <p:nvPr/>
        </p:nvGrpSpPr>
        <p:grpSpPr>
          <a:xfrm>
            <a:off x="5302486" y="4376243"/>
            <a:ext cx="3086100" cy="1543050"/>
            <a:chOff x="0" y="0"/>
            <a:chExt cx="812800" cy="406400"/>
          </a:xfrm>
        </p:grpSpPr>
        <p:sp>
          <p:nvSpPr>
            <p:cNvPr id="21" name="Freeform 21"/>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22" name="TextBox 22"/>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3" name="AutoShape 23"/>
          <p:cNvSpPr/>
          <p:nvPr/>
        </p:nvSpPr>
        <p:spPr>
          <a:xfrm flipH="1" flipV="1">
            <a:off x="9163050" y="3428069"/>
            <a:ext cx="0" cy="1405542"/>
          </a:xfrm>
          <a:prstGeom prst="line">
            <a:avLst/>
          </a:prstGeom>
          <a:ln w="38100" cap="flat">
            <a:solidFill>
              <a:srgbClr val="FFFFFF"/>
            </a:solidFill>
            <a:prstDash val="solid"/>
            <a:headEnd type="oval" w="lg" len="lg"/>
            <a:tailEnd type="oval" w="lg" len="lg"/>
          </a:ln>
        </p:spPr>
      </p:sp>
      <p:grpSp>
        <p:nvGrpSpPr>
          <p:cNvPr id="24" name="Group 24"/>
          <p:cNvGrpSpPr/>
          <p:nvPr/>
        </p:nvGrpSpPr>
        <p:grpSpPr>
          <a:xfrm>
            <a:off x="7888854" y="4376243"/>
            <a:ext cx="3086100" cy="1543050"/>
            <a:chOff x="0" y="0"/>
            <a:chExt cx="812800" cy="406400"/>
          </a:xfrm>
        </p:grpSpPr>
        <p:sp>
          <p:nvSpPr>
            <p:cNvPr id="25" name="Freeform 2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26" name="TextBox 26"/>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flipV="1">
            <a:off x="11999222" y="5364364"/>
            <a:ext cx="0" cy="1040705"/>
          </a:xfrm>
          <a:prstGeom prst="line">
            <a:avLst/>
          </a:prstGeom>
          <a:ln w="38100" cap="flat">
            <a:solidFill>
              <a:srgbClr val="FFFFFF"/>
            </a:solidFill>
            <a:prstDash val="solid"/>
            <a:headEnd type="oval" w="lg" len="lg"/>
            <a:tailEnd type="oval" w="lg" len="lg"/>
          </a:ln>
        </p:spPr>
      </p:sp>
      <p:grpSp>
        <p:nvGrpSpPr>
          <p:cNvPr id="28" name="Group 28"/>
          <p:cNvGrpSpPr/>
          <p:nvPr/>
        </p:nvGrpSpPr>
        <p:grpSpPr>
          <a:xfrm>
            <a:off x="10475222" y="4376243"/>
            <a:ext cx="3086100" cy="1543050"/>
            <a:chOff x="0" y="0"/>
            <a:chExt cx="812800" cy="406400"/>
          </a:xfrm>
        </p:grpSpPr>
        <p:sp>
          <p:nvSpPr>
            <p:cNvPr id="29" name="Freeform 2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30" name="TextBox 30"/>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1" name="AutoShape 31"/>
          <p:cNvSpPr/>
          <p:nvPr/>
        </p:nvSpPr>
        <p:spPr>
          <a:xfrm flipV="1">
            <a:off x="14585590" y="3855891"/>
            <a:ext cx="0" cy="1040705"/>
          </a:xfrm>
          <a:prstGeom prst="line">
            <a:avLst/>
          </a:prstGeom>
          <a:ln w="38100" cap="flat">
            <a:solidFill>
              <a:srgbClr val="FFFFFF"/>
            </a:solidFill>
            <a:prstDash val="solid"/>
            <a:headEnd type="oval" w="lg" len="lg"/>
            <a:tailEnd type="oval" w="lg" len="lg"/>
          </a:ln>
        </p:spPr>
      </p:sp>
      <p:grpSp>
        <p:nvGrpSpPr>
          <p:cNvPr id="32" name="Group 32"/>
          <p:cNvGrpSpPr/>
          <p:nvPr/>
        </p:nvGrpSpPr>
        <p:grpSpPr>
          <a:xfrm>
            <a:off x="13061590" y="4376243"/>
            <a:ext cx="3086100" cy="1543050"/>
            <a:chOff x="0" y="0"/>
            <a:chExt cx="812800" cy="406400"/>
          </a:xfrm>
        </p:grpSpPr>
        <p:sp>
          <p:nvSpPr>
            <p:cNvPr id="33" name="Freeform 3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34" name="TextBox 34"/>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466388" y="284714"/>
            <a:ext cx="17355224" cy="1334817"/>
            <a:chOff x="0" y="0"/>
            <a:chExt cx="23140298" cy="1779756"/>
          </a:xfrm>
        </p:grpSpPr>
        <p:grpSp>
          <p:nvGrpSpPr>
            <p:cNvPr id="36" name="Group 36"/>
            <p:cNvGrpSpPr/>
            <p:nvPr/>
          </p:nvGrpSpPr>
          <p:grpSpPr>
            <a:xfrm>
              <a:off x="0" y="0"/>
              <a:ext cx="23140298" cy="1779756"/>
              <a:chOff x="0" y="0"/>
              <a:chExt cx="4570923" cy="351557"/>
            </a:xfrm>
          </p:grpSpPr>
          <p:sp>
            <p:nvSpPr>
              <p:cNvPr id="37" name="Freeform 37"/>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5C4395"/>
              </a:solidFill>
            </p:spPr>
          </p:sp>
          <p:sp>
            <p:nvSpPr>
              <p:cNvPr id="38" name="TextBox 3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9" name="TextBox 39"/>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Summer Placements</a:t>
              </a:r>
            </a:p>
          </p:txBody>
        </p:sp>
      </p:grpSp>
      <p:sp>
        <p:nvSpPr>
          <p:cNvPr id="40" name="TextBox 40"/>
          <p:cNvSpPr txBox="1"/>
          <p:nvPr/>
        </p:nvSpPr>
        <p:spPr>
          <a:xfrm>
            <a:off x="2263238" y="1936167"/>
            <a:ext cx="3812444" cy="19615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September/October</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Advertise a summer placement at the beginning of the academic year</a:t>
            </a:r>
          </a:p>
        </p:txBody>
      </p:sp>
      <p:sp>
        <p:nvSpPr>
          <p:cNvPr id="41" name="TextBox 41"/>
          <p:cNvSpPr txBox="1"/>
          <p:nvPr/>
        </p:nvSpPr>
        <p:spPr>
          <a:xfrm>
            <a:off x="5389816" y="6483759"/>
            <a:ext cx="2949540" cy="12757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March/Early April</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Application Deadline</a:t>
            </a:r>
          </a:p>
        </p:txBody>
      </p:sp>
      <p:sp>
        <p:nvSpPr>
          <p:cNvPr id="42" name="TextBox 42"/>
          <p:cNvSpPr txBox="1"/>
          <p:nvPr/>
        </p:nvSpPr>
        <p:spPr>
          <a:xfrm>
            <a:off x="7669230" y="2450517"/>
            <a:ext cx="2949540" cy="9328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End of April</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Interview Process</a:t>
            </a:r>
          </a:p>
        </p:txBody>
      </p:sp>
      <p:sp>
        <p:nvSpPr>
          <p:cNvPr id="43" name="TextBox 43"/>
          <p:cNvSpPr txBox="1"/>
          <p:nvPr/>
        </p:nvSpPr>
        <p:spPr>
          <a:xfrm>
            <a:off x="9338536" y="6493599"/>
            <a:ext cx="4950978" cy="2057400"/>
          </a:xfrm>
          <a:prstGeom prst="rect">
            <a:avLst/>
          </a:prstGeom>
        </p:spPr>
        <p:txBody>
          <a:bodyPr lIns="0" tIns="0" rIns="0" bIns="0" rtlCol="0" anchor="t">
            <a:spAutoFit/>
          </a:bodyPr>
          <a:lstStyle/>
          <a:p>
            <a:pPr algn="ctr">
              <a:lnSpc>
                <a:spcPts val="2759"/>
              </a:lnSpc>
            </a:pPr>
            <a:r>
              <a:rPr lang="en-US" sz="2299">
                <a:solidFill>
                  <a:srgbClr val="FFFFFF"/>
                </a:solidFill>
                <a:latin typeface="Canva Sans Bold"/>
              </a:rPr>
              <a:t>Prepare to Host</a:t>
            </a:r>
          </a:p>
          <a:p>
            <a:pPr algn="ctr">
              <a:lnSpc>
                <a:spcPts val="2759"/>
              </a:lnSpc>
            </a:pPr>
            <a:endParaRPr lang="en-US" sz="2299">
              <a:solidFill>
                <a:srgbClr val="FFFFFF"/>
              </a:solidFill>
              <a:latin typeface="Canva Sans Bold"/>
            </a:endParaRPr>
          </a:p>
          <a:p>
            <a:pPr algn="ctr">
              <a:lnSpc>
                <a:spcPts val="2759"/>
              </a:lnSpc>
            </a:pPr>
            <a:r>
              <a:rPr lang="en-US" sz="2299">
                <a:solidFill>
                  <a:srgbClr val="FFFFFF"/>
                </a:solidFill>
                <a:latin typeface="Canva Sans"/>
              </a:rPr>
              <a:t>Ensure you are ready to host the student by creating a plan of action - which projects/streams of work will they get involved in?</a:t>
            </a:r>
          </a:p>
        </p:txBody>
      </p:sp>
      <p:sp>
        <p:nvSpPr>
          <p:cNvPr id="44" name="TextBox 44"/>
          <p:cNvSpPr txBox="1"/>
          <p:nvPr/>
        </p:nvSpPr>
        <p:spPr>
          <a:xfrm>
            <a:off x="12149488" y="2040942"/>
            <a:ext cx="4834106" cy="175196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June/End of August</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Host the Student</a:t>
            </a:r>
          </a:p>
          <a:p>
            <a:pPr algn="ctr">
              <a:lnSpc>
                <a:spcPts val="2759"/>
              </a:lnSpc>
            </a:pPr>
            <a:endParaRPr lang="en-US" sz="2299">
              <a:solidFill>
                <a:srgbClr val="FFFFFF"/>
              </a:solidFill>
              <a:latin typeface="Canva Sans Bold"/>
            </a:endParaRPr>
          </a:p>
          <a:p>
            <a:pPr algn="ctr">
              <a:lnSpc>
                <a:spcPts val="1920"/>
              </a:lnSpc>
            </a:pPr>
            <a:r>
              <a:rPr lang="en-US" sz="1600">
                <a:solidFill>
                  <a:srgbClr val="FFFFFF"/>
                </a:solidFill>
                <a:latin typeface="Canva Sans Italics"/>
              </a:rPr>
              <a:t>NOTE - Start date subject to change (depending on end of university year)</a:t>
            </a:r>
          </a:p>
        </p:txBody>
      </p:sp>
      <p:sp>
        <p:nvSpPr>
          <p:cNvPr id="45" name="TextBox 45"/>
          <p:cNvSpPr txBox="1"/>
          <p:nvPr/>
        </p:nvSpPr>
        <p:spPr>
          <a:xfrm>
            <a:off x="3809764" y="4938077"/>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46" name="TextBox 46"/>
          <p:cNvSpPr txBox="1"/>
          <p:nvPr/>
        </p:nvSpPr>
        <p:spPr>
          <a:xfrm>
            <a:off x="6343990" y="4938077"/>
            <a:ext cx="132680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r>
              <a:rPr lang="en-US" sz="2199">
                <a:solidFill>
                  <a:srgbClr val="000000"/>
                </a:solidFill>
                <a:latin typeface="Canva Sans"/>
              </a:rPr>
              <a:t> </a:t>
            </a:r>
          </a:p>
        </p:txBody>
      </p:sp>
      <p:sp>
        <p:nvSpPr>
          <p:cNvPr id="47" name="TextBox 47"/>
          <p:cNvSpPr txBox="1"/>
          <p:nvPr/>
        </p:nvSpPr>
        <p:spPr>
          <a:xfrm>
            <a:off x="8818327" y="4938077"/>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48" name="TextBox 48"/>
          <p:cNvSpPr txBox="1"/>
          <p:nvPr/>
        </p:nvSpPr>
        <p:spPr>
          <a:xfrm>
            <a:off x="11517879" y="4938077"/>
            <a:ext cx="1394668"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r>
              <a:rPr lang="en-US" sz="2199">
                <a:solidFill>
                  <a:srgbClr val="000000"/>
                </a:solidFill>
                <a:latin typeface="Canva Sans"/>
              </a:rPr>
              <a:t> </a:t>
            </a:r>
          </a:p>
        </p:txBody>
      </p:sp>
      <p:sp>
        <p:nvSpPr>
          <p:cNvPr id="49" name="TextBox 49"/>
          <p:cNvSpPr txBox="1"/>
          <p:nvPr/>
        </p:nvSpPr>
        <p:spPr>
          <a:xfrm>
            <a:off x="14172634" y="4938077"/>
            <a:ext cx="1334095"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r>
              <a:rPr lang="en-US" sz="2199">
                <a:solidFill>
                  <a:srgbClr val="000000"/>
                </a:solidFill>
                <a:latin typeface="Canva Sans"/>
              </a:rPr>
              <a:t> </a:t>
            </a:r>
          </a:p>
        </p:txBody>
      </p:sp>
      <p:grpSp>
        <p:nvGrpSpPr>
          <p:cNvPr id="50" name="Group 22"/>
          <p:cNvGrpSpPr/>
          <p:nvPr/>
        </p:nvGrpSpPr>
        <p:grpSpPr>
          <a:xfrm>
            <a:off x="-16170" y="8899861"/>
            <a:ext cx="18790086" cy="1387139"/>
            <a:chOff x="0" y="0"/>
            <a:chExt cx="25213090" cy="1881487"/>
          </a:xfrm>
        </p:grpSpPr>
        <p:sp>
          <p:nvSpPr>
            <p:cNvPr id="51"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4"/>
              <a:stretch>
                <a:fillRect/>
              </a:stretch>
            </a:blipFill>
          </p:spPr>
        </p:sp>
        <p:sp>
          <p:nvSpPr>
            <p:cNvPr id="52"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5"/>
              <a:stretch>
                <a:fillRect t="-1413" r="-883" b="-218861"/>
              </a:stretch>
            </a:blipFill>
          </p:spPr>
        </p:sp>
        <p:grpSp>
          <p:nvGrpSpPr>
            <p:cNvPr id="53" name="Group 25"/>
            <p:cNvGrpSpPr/>
            <p:nvPr/>
          </p:nvGrpSpPr>
          <p:grpSpPr>
            <a:xfrm>
              <a:off x="3694685" y="74230"/>
              <a:ext cx="1881165" cy="1807257"/>
              <a:chOff x="0" y="0"/>
              <a:chExt cx="1275829" cy="1225704"/>
            </a:xfrm>
          </p:grpSpPr>
          <p:sp>
            <p:nvSpPr>
              <p:cNvPr id="59"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0"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54"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6"/>
              <a:stretch>
                <a:fillRect/>
              </a:stretch>
            </a:blipFill>
          </p:spPr>
        </p:sp>
        <p:sp>
          <p:nvSpPr>
            <p:cNvPr id="55"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7"/>
              <a:stretch>
                <a:fillRect t="-110933" b="-110114"/>
              </a:stretch>
            </a:blipFill>
          </p:spPr>
        </p:sp>
        <p:sp>
          <p:nvSpPr>
            <p:cNvPr id="56"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8"/>
              <a:stretch>
                <a:fillRect/>
              </a:stretch>
            </a:blipFill>
          </p:spPr>
        </p:sp>
        <p:sp>
          <p:nvSpPr>
            <p:cNvPr id="57"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9"/>
              <a:stretch>
                <a:fillRect/>
              </a:stretch>
            </a:blipFill>
          </p:spPr>
        </p:sp>
        <p:sp>
          <p:nvSpPr>
            <p:cNvPr id="58"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1"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16170" y="1817666"/>
            <a:ext cx="18712834" cy="6651669"/>
            <a:chOff x="0" y="0"/>
            <a:chExt cx="4928483" cy="1751880"/>
          </a:xfrm>
        </p:grpSpPr>
        <p:sp>
          <p:nvSpPr>
            <p:cNvPr id="3" name="Freeform 3"/>
            <p:cNvSpPr/>
            <p:nvPr/>
          </p:nvSpPr>
          <p:spPr>
            <a:xfrm>
              <a:off x="0" y="0"/>
              <a:ext cx="4928483" cy="1751880"/>
            </a:xfrm>
            <a:custGeom>
              <a:avLst/>
              <a:gdLst/>
              <a:ahLst/>
              <a:cxnLst/>
              <a:rect l="l" t="t" r="r" b="b"/>
              <a:pathLst>
                <a:path w="4928483" h="1751880">
                  <a:moveTo>
                    <a:pt x="0" y="0"/>
                  </a:moveTo>
                  <a:lnTo>
                    <a:pt x="4928483" y="0"/>
                  </a:lnTo>
                  <a:lnTo>
                    <a:pt x="4928483" y="1751880"/>
                  </a:lnTo>
                  <a:lnTo>
                    <a:pt x="0" y="1751880"/>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66388" y="240887"/>
            <a:ext cx="17355224" cy="1334817"/>
            <a:chOff x="0" y="0"/>
            <a:chExt cx="23140298" cy="1779756"/>
          </a:xfrm>
        </p:grpSpPr>
        <p:grpSp>
          <p:nvGrpSpPr>
            <p:cNvPr id="18" name="Group 18"/>
            <p:cNvGrpSpPr/>
            <p:nvPr/>
          </p:nvGrpSpPr>
          <p:grpSpPr>
            <a:xfrm>
              <a:off x="0" y="0"/>
              <a:ext cx="23140298" cy="1779756"/>
              <a:chOff x="0" y="0"/>
              <a:chExt cx="4570923" cy="351557"/>
            </a:xfrm>
          </p:grpSpPr>
          <p:sp>
            <p:nvSpPr>
              <p:cNvPr id="19" name="Freeform 19"/>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E94C4D"/>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Undergraduate Work Placements</a:t>
              </a:r>
            </a:p>
          </p:txBody>
        </p:sp>
      </p:grpSp>
      <p:sp>
        <p:nvSpPr>
          <p:cNvPr id="22" name="TextBox 22"/>
          <p:cNvSpPr txBox="1"/>
          <p:nvPr/>
        </p:nvSpPr>
        <p:spPr>
          <a:xfrm>
            <a:off x="1028700" y="2243137"/>
            <a:ext cx="12652884" cy="5800725"/>
          </a:xfrm>
          <a:prstGeom prst="rect">
            <a:avLst/>
          </a:prstGeom>
        </p:spPr>
        <p:txBody>
          <a:bodyPr lIns="0" tIns="0" rIns="0" bIns="0" rtlCol="0" anchor="t">
            <a:spAutoFit/>
          </a:bodyPr>
          <a:lstStyle/>
          <a:p>
            <a:pPr algn="ctr">
              <a:lnSpc>
                <a:spcPts val="3840"/>
              </a:lnSpc>
              <a:spcBef>
                <a:spcPct val="0"/>
              </a:spcBef>
            </a:pPr>
            <a:r>
              <a:rPr lang="en-US" sz="3200" u="none" strike="noStrike">
                <a:solidFill>
                  <a:srgbClr val="414A4F"/>
                </a:solidFill>
                <a:latin typeface="Canva Sans Bold"/>
              </a:rPr>
              <a:t> ‘A Year in Industry’ </a:t>
            </a:r>
          </a:p>
          <a:p>
            <a:pPr algn="ctr">
              <a:lnSpc>
                <a:spcPts val="1199"/>
              </a:lnSpc>
              <a:spcBef>
                <a:spcPct val="0"/>
              </a:spcBef>
            </a:pPr>
            <a:endParaRPr lang="en-US" sz="3200" u="none" strike="noStrike">
              <a:solidFill>
                <a:srgbClr val="414A4F"/>
              </a:solidFill>
              <a:latin typeface="Canva Sans Bold"/>
            </a:endParaRPr>
          </a:p>
          <a:p>
            <a:pPr algn="ctr">
              <a:lnSpc>
                <a:spcPts val="3359"/>
              </a:lnSpc>
              <a:spcBef>
                <a:spcPct val="0"/>
              </a:spcBef>
            </a:pPr>
            <a:r>
              <a:rPr lang="en-US" sz="2799" u="none" strike="noStrike">
                <a:solidFill>
                  <a:srgbClr val="414A4F"/>
                </a:solidFill>
                <a:latin typeface="Canva Sans Bold"/>
              </a:rPr>
              <a:t>Many university courses include a placement year for students to gain 'real world' business experience. A placement year allows the student to take a paid, full-time work placement for 9-12 months which will help...</a:t>
            </a:r>
          </a:p>
          <a:p>
            <a:pPr algn="ctr">
              <a:lnSpc>
                <a:spcPts val="1199"/>
              </a:lnSpc>
              <a:spcBef>
                <a:spcPct val="0"/>
              </a:spcBef>
            </a:pPr>
            <a:endParaRPr lang="en-US" sz="2799" u="none" strike="noStrike">
              <a:solidFill>
                <a:srgbClr val="414A4F"/>
              </a:solidFill>
              <a:latin typeface="Canva Sans Bold"/>
            </a:endParaRPr>
          </a:p>
          <a:p>
            <a:pPr marL="604519" lvl="1" indent="-302260">
              <a:lnSpc>
                <a:spcPts val="3359"/>
              </a:lnSpc>
              <a:spcBef>
                <a:spcPct val="0"/>
              </a:spcBef>
              <a:buFont typeface="Arial"/>
              <a:buChar char="•"/>
            </a:pPr>
            <a:r>
              <a:rPr lang="en-US" sz="2799" u="none" strike="noStrike">
                <a:solidFill>
                  <a:srgbClr val="414A4F"/>
                </a:solidFill>
                <a:latin typeface="Canva Sans"/>
              </a:rPr>
              <a:t>Develop practical workplace and life skills, and gain valuable work experience </a:t>
            </a:r>
          </a:p>
          <a:p>
            <a:pPr marL="604519" lvl="1" indent="-302260">
              <a:lnSpc>
                <a:spcPts val="3359"/>
              </a:lnSpc>
              <a:spcBef>
                <a:spcPct val="0"/>
              </a:spcBef>
              <a:buFont typeface="Arial"/>
              <a:buChar char="•"/>
            </a:pPr>
            <a:r>
              <a:rPr lang="en-US" sz="2799" u="none" strike="noStrike">
                <a:solidFill>
                  <a:srgbClr val="414A4F"/>
                </a:solidFill>
                <a:latin typeface="Canva Sans"/>
              </a:rPr>
              <a:t>Decide what kind of job and career path the student will want to pursue when they graduate </a:t>
            </a:r>
          </a:p>
          <a:p>
            <a:pPr marL="604519" lvl="1" indent="-302260">
              <a:lnSpc>
                <a:spcPts val="3359"/>
              </a:lnSpc>
              <a:spcBef>
                <a:spcPct val="0"/>
              </a:spcBef>
              <a:buFont typeface="Arial"/>
              <a:buChar char="•"/>
            </a:pPr>
            <a:r>
              <a:rPr lang="en-US" sz="2799" u="none" strike="noStrike">
                <a:solidFill>
                  <a:srgbClr val="414A4F"/>
                </a:solidFill>
                <a:latin typeface="Canva Sans"/>
              </a:rPr>
              <a:t>Demonstrate to employers that they are independent, capable and confident of adapting to a working environment </a:t>
            </a:r>
          </a:p>
          <a:p>
            <a:pPr marL="604519" lvl="1" indent="-302260">
              <a:lnSpc>
                <a:spcPts val="3359"/>
              </a:lnSpc>
              <a:spcBef>
                <a:spcPct val="0"/>
              </a:spcBef>
              <a:buFont typeface="Arial"/>
              <a:buChar char="•"/>
            </a:pPr>
            <a:r>
              <a:rPr lang="en-US" sz="2799" u="none" strike="noStrike">
                <a:solidFill>
                  <a:srgbClr val="414A4F"/>
                </a:solidFill>
                <a:latin typeface="Canva Sans"/>
              </a:rPr>
              <a:t>Build links and networks with potential employers and if they impress you, you can offer them a job upon completion of their university degree (</a:t>
            </a:r>
            <a:r>
              <a:rPr lang="en-US" sz="2799" u="none" strike="noStrike">
                <a:solidFill>
                  <a:srgbClr val="414A4F"/>
                </a:solidFill>
                <a:latin typeface="Canva Sans Bold"/>
              </a:rPr>
              <a:t>talent pool</a:t>
            </a:r>
            <a:r>
              <a:rPr lang="en-US" sz="2799" u="none" strike="noStrike">
                <a:solidFill>
                  <a:srgbClr val="414A4F"/>
                </a:solidFill>
                <a:latin typeface="Canva Sans"/>
              </a:rPr>
              <a:t>).</a:t>
            </a:r>
          </a:p>
        </p:txBody>
      </p:sp>
      <p:grpSp>
        <p:nvGrpSpPr>
          <p:cNvPr id="23" name="Group 23"/>
          <p:cNvGrpSpPr/>
          <p:nvPr/>
        </p:nvGrpSpPr>
        <p:grpSpPr>
          <a:xfrm>
            <a:off x="14388572" y="2684697"/>
            <a:ext cx="3433040" cy="4917606"/>
            <a:chOff x="0" y="0"/>
            <a:chExt cx="904175" cy="1295172"/>
          </a:xfrm>
        </p:grpSpPr>
        <p:sp>
          <p:nvSpPr>
            <p:cNvPr id="24" name="Freeform 24"/>
            <p:cNvSpPr/>
            <p:nvPr/>
          </p:nvSpPr>
          <p:spPr>
            <a:xfrm>
              <a:off x="0" y="0"/>
              <a:ext cx="904175" cy="1295172"/>
            </a:xfrm>
            <a:custGeom>
              <a:avLst/>
              <a:gdLst/>
              <a:ahLst/>
              <a:cxnLst/>
              <a:rect l="l" t="t" r="r" b="b"/>
              <a:pathLst>
                <a:path w="904175" h="1295172">
                  <a:moveTo>
                    <a:pt x="115011" y="0"/>
                  </a:moveTo>
                  <a:lnTo>
                    <a:pt x="789164" y="0"/>
                  </a:lnTo>
                  <a:cubicBezTo>
                    <a:pt x="852683" y="0"/>
                    <a:pt x="904175" y="51492"/>
                    <a:pt x="904175" y="115011"/>
                  </a:cubicBezTo>
                  <a:lnTo>
                    <a:pt x="904175" y="1180161"/>
                  </a:lnTo>
                  <a:cubicBezTo>
                    <a:pt x="904175" y="1210664"/>
                    <a:pt x="892058" y="1239917"/>
                    <a:pt x="870489" y="1261486"/>
                  </a:cubicBezTo>
                  <a:cubicBezTo>
                    <a:pt x="848920" y="1283055"/>
                    <a:pt x="819667" y="1295172"/>
                    <a:pt x="789164" y="1295172"/>
                  </a:cubicBezTo>
                  <a:lnTo>
                    <a:pt x="115011" y="1295172"/>
                  </a:lnTo>
                  <a:cubicBezTo>
                    <a:pt x="84508" y="1295172"/>
                    <a:pt x="55255" y="1283055"/>
                    <a:pt x="33686" y="1261486"/>
                  </a:cubicBezTo>
                  <a:cubicBezTo>
                    <a:pt x="12117" y="1239917"/>
                    <a:pt x="0" y="1210664"/>
                    <a:pt x="0" y="1180161"/>
                  </a:cubicBezTo>
                  <a:lnTo>
                    <a:pt x="0" y="115011"/>
                  </a:lnTo>
                  <a:cubicBezTo>
                    <a:pt x="0" y="84508"/>
                    <a:pt x="12117" y="55255"/>
                    <a:pt x="33686" y="33686"/>
                  </a:cubicBezTo>
                  <a:cubicBezTo>
                    <a:pt x="55255" y="12117"/>
                    <a:pt x="84508" y="0"/>
                    <a:pt x="115011" y="0"/>
                  </a:cubicBezTo>
                  <a:close/>
                </a:path>
              </a:pathLst>
            </a:custGeom>
            <a:solidFill>
              <a:srgbClr val="E05E53"/>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4713974" y="4355017"/>
            <a:ext cx="2782237" cy="2782237"/>
            <a:chOff x="0" y="0"/>
            <a:chExt cx="3709649" cy="3709649"/>
          </a:xfrm>
        </p:grpSpPr>
        <p:sp>
          <p:nvSpPr>
            <p:cNvPr id="27" name="Freeform 27"/>
            <p:cNvSpPr/>
            <p:nvPr/>
          </p:nvSpPr>
          <p:spPr>
            <a:xfrm>
              <a:off x="0" y="0"/>
              <a:ext cx="3709649" cy="3709649"/>
            </a:xfrm>
            <a:custGeom>
              <a:avLst/>
              <a:gdLst/>
              <a:ahLst/>
              <a:cxnLst/>
              <a:rect l="l" t="t" r="r" b="b"/>
              <a:pathLst>
                <a:path w="3709649" h="3709649">
                  <a:moveTo>
                    <a:pt x="0" y="0"/>
                  </a:moveTo>
                  <a:lnTo>
                    <a:pt x="3709649" y="0"/>
                  </a:lnTo>
                  <a:lnTo>
                    <a:pt x="3709649" y="3709649"/>
                  </a:lnTo>
                  <a:lnTo>
                    <a:pt x="0" y="3709649"/>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sp>
        <p:nvSpPr>
          <p:cNvPr id="28" name="TextBox 28"/>
          <p:cNvSpPr txBox="1"/>
          <p:nvPr/>
        </p:nvSpPr>
        <p:spPr>
          <a:xfrm>
            <a:off x="14713974" y="3098780"/>
            <a:ext cx="2782237" cy="1044575"/>
          </a:xfrm>
          <a:prstGeom prst="rect">
            <a:avLst/>
          </a:prstGeom>
        </p:spPr>
        <p:txBody>
          <a:bodyPr lIns="0" tIns="0" rIns="0" bIns="0" rtlCol="0" anchor="t">
            <a:spAutoFit/>
          </a:bodyPr>
          <a:lstStyle/>
          <a:p>
            <a:pPr algn="ctr">
              <a:lnSpc>
                <a:spcPts val="2799"/>
              </a:lnSpc>
              <a:spcBef>
                <a:spcPct val="0"/>
              </a:spcBef>
            </a:pPr>
            <a:r>
              <a:rPr lang="en-US" sz="1999">
                <a:solidFill>
                  <a:srgbClr val="000000"/>
                </a:solidFill>
                <a:latin typeface="Canva Sans Bold"/>
              </a:rPr>
              <a:t>To learn more about Work Placements, scan this QR code:</a:t>
            </a:r>
          </a:p>
        </p:txBody>
      </p:sp>
      <p:grpSp>
        <p:nvGrpSpPr>
          <p:cNvPr id="29" name="Group 22"/>
          <p:cNvGrpSpPr/>
          <p:nvPr/>
        </p:nvGrpSpPr>
        <p:grpSpPr>
          <a:xfrm>
            <a:off x="-16170" y="8899861"/>
            <a:ext cx="18790086" cy="1387139"/>
            <a:chOff x="0" y="0"/>
            <a:chExt cx="25213090" cy="1881487"/>
          </a:xfrm>
        </p:grpSpPr>
        <p:sp>
          <p:nvSpPr>
            <p:cNvPr id="30"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31"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32" name="Group 25"/>
            <p:cNvGrpSpPr/>
            <p:nvPr/>
          </p:nvGrpSpPr>
          <p:grpSpPr>
            <a:xfrm>
              <a:off x="3694685" y="74230"/>
              <a:ext cx="1881165" cy="1807257"/>
              <a:chOff x="0" y="0"/>
              <a:chExt cx="1275829" cy="1225704"/>
            </a:xfrm>
          </p:grpSpPr>
          <p:sp>
            <p:nvSpPr>
              <p:cNvPr id="38"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9"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3"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34"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35"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36"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37"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0"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sp>
        <p:nvSpPr>
          <p:cNvPr id="2" name="AutoShape 2"/>
          <p:cNvSpPr/>
          <p:nvPr/>
        </p:nvSpPr>
        <p:spPr>
          <a:xfrm flipH="1" flipV="1">
            <a:off x="3952214" y="4001016"/>
            <a:ext cx="0" cy="1405542"/>
          </a:xfrm>
          <a:prstGeom prst="line">
            <a:avLst/>
          </a:prstGeom>
          <a:ln w="38100" cap="flat">
            <a:solidFill>
              <a:srgbClr val="FFFFFF"/>
            </a:solidFill>
            <a:prstDash val="solid"/>
            <a:headEnd type="oval" w="lg" len="lg"/>
            <a:tailEnd type="oval" w="lg" len="lg"/>
          </a:ln>
        </p:spPr>
      </p:sp>
      <p:grpSp>
        <p:nvGrpSpPr>
          <p:cNvPr id="3" name="Group 3"/>
          <p:cNvGrpSpPr/>
          <p:nvPr/>
        </p:nvGrpSpPr>
        <p:grpSpPr>
          <a:xfrm>
            <a:off x="2428214" y="4449355"/>
            <a:ext cx="3086100" cy="1543050"/>
            <a:chOff x="0" y="0"/>
            <a:chExt cx="812800" cy="406400"/>
          </a:xfrm>
        </p:grpSpPr>
        <p:sp>
          <p:nvSpPr>
            <p:cNvPr id="4" name="Freeform 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5" name="TextBox 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 y="4001016"/>
            <a:ext cx="3144019" cy="4876284"/>
          </a:xfrm>
          <a:custGeom>
            <a:avLst/>
            <a:gdLst/>
            <a:ahLst/>
            <a:cxnLst/>
            <a:rect l="l" t="t" r="r" b="b"/>
            <a:pathLst>
              <a:path w="6707124" h="8229600">
                <a:moveTo>
                  <a:pt x="0" y="0"/>
                </a:moveTo>
                <a:lnTo>
                  <a:pt x="6707124" y="0"/>
                </a:lnTo>
                <a:lnTo>
                  <a:pt x="6707124" y="8229600"/>
                </a:lnTo>
                <a:lnTo>
                  <a:pt x="0" y="8229600"/>
                </a:lnTo>
                <a:lnTo>
                  <a:pt x="0" y="0"/>
                </a:lnTo>
                <a:close/>
              </a:path>
            </a:pathLst>
          </a:custGeom>
          <a:blipFill>
            <a:blip r:embed="rId2"/>
            <a:srcRect/>
            <a:stretch>
              <a:fillRect l="-113330" b="-68768"/>
            </a:stretch>
          </a:blipFill>
        </p:spPr>
      </p:sp>
      <p:grpSp>
        <p:nvGrpSpPr>
          <p:cNvPr id="19" name="Group 19"/>
          <p:cNvGrpSpPr/>
          <p:nvPr/>
        </p:nvGrpSpPr>
        <p:grpSpPr>
          <a:xfrm>
            <a:off x="466388" y="240887"/>
            <a:ext cx="17355224" cy="1334817"/>
            <a:chOff x="0" y="0"/>
            <a:chExt cx="23140298" cy="1779756"/>
          </a:xfrm>
        </p:grpSpPr>
        <p:grpSp>
          <p:nvGrpSpPr>
            <p:cNvPr id="20" name="Group 20"/>
            <p:cNvGrpSpPr/>
            <p:nvPr/>
          </p:nvGrpSpPr>
          <p:grpSpPr>
            <a:xfrm>
              <a:off x="0" y="0"/>
              <a:ext cx="23140298" cy="1779756"/>
              <a:chOff x="0" y="0"/>
              <a:chExt cx="4570923" cy="351557"/>
            </a:xfrm>
          </p:grpSpPr>
          <p:sp>
            <p:nvSpPr>
              <p:cNvPr id="21" name="Freeform 21"/>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E94C4D"/>
              </a:solidFill>
            </p:spPr>
          </p:sp>
          <p:sp>
            <p:nvSpPr>
              <p:cNvPr id="22" name="TextBox 22"/>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3" name="TextBox 23"/>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Undergraduate Work Placements</a:t>
              </a:r>
            </a:p>
          </p:txBody>
        </p:sp>
      </p:grpSp>
      <p:sp>
        <p:nvSpPr>
          <p:cNvPr id="24" name="AutoShape 24"/>
          <p:cNvSpPr/>
          <p:nvPr/>
        </p:nvSpPr>
        <p:spPr>
          <a:xfrm flipH="1" flipV="1">
            <a:off x="6538582" y="4978083"/>
            <a:ext cx="0" cy="1405542"/>
          </a:xfrm>
          <a:prstGeom prst="line">
            <a:avLst/>
          </a:prstGeom>
          <a:ln w="38100" cap="flat">
            <a:solidFill>
              <a:srgbClr val="FFFFFF"/>
            </a:solidFill>
            <a:prstDash val="solid"/>
            <a:headEnd type="oval" w="lg" len="lg"/>
            <a:tailEnd type="oval" w="lg" len="lg"/>
          </a:ln>
        </p:spPr>
      </p:sp>
      <p:grpSp>
        <p:nvGrpSpPr>
          <p:cNvPr id="25" name="Group 25"/>
          <p:cNvGrpSpPr/>
          <p:nvPr/>
        </p:nvGrpSpPr>
        <p:grpSpPr>
          <a:xfrm>
            <a:off x="5014582" y="4449355"/>
            <a:ext cx="3086100" cy="1543050"/>
            <a:chOff x="0" y="0"/>
            <a:chExt cx="812800" cy="406400"/>
          </a:xfrm>
        </p:grpSpPr>
        <p:sp>
          <p:nvSpPr>
            <p:cNvPr id="26" name="Freeform 2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7" name="TextBox 27"/>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8" name="AutoShape 28"/>
          <p:cNvSpPr/>
          <p:nvPr/>
        </p:nvSpPr>
        <p:spPr>
          <a:xfrm flipH="1" flipV="1">
            <a:off x="9108780" y="3851060"/>
            <a:ext cx="0" cy="1405542"/>
          </a:xfrm>
          <a:prstGeom prst="line">
            <a:avLst/>
          </a:prstGeom>
          <a:ln w="38100" cap="flat">
            <a:solidFill>
              <a:srgbClr val="FFFFFF"/>
            </a:solidFill>
            <a:prstDash val="solid"/>
            <a:headEnd type="oval" w="lg" len="lg"/>
            <a:tailEnd type="oval" w="lg" len="lg"/>
          </a:ln>
        </p:spPr>
      </p:sp>
      <p:grpSp>
        <p:nvGrpSpPr>
          <p:cNvPr id="29" name="Group 29"/>
          <p:cNvGrpSpPr/>
          <p:nvPr/>
        </p:nvGrpSpPr>
        <p:grpSpPr>
          <a:xfrm>
            <a:off x="7600950" y="4449355"/>
            <a:ext cx="3086100" cy="1543050"/>
            <a:chOff x="0" y="0"/>
            <a:chExt cx="812800" cy="406400"/>
          </a:xfrm>
        </p:grpSpPr>
        <p:sp>
          <p:nvSpPr>
            <p:cNvPr id="30" name="Freeform 3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31" name="TextBox 31"/>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2" name="AutoShape 32"/>
          <p:cNvSpPr/>
          <p:nvPr/>
        </p:nvSpPr>
        <p:spPr>
          <a:xfrm flipH="1" flipV="1">
            <a:off x="11749418" y="4978083"/>
            <a:ext cx="0" cy="1405542"/>
          </a:xfrm>
          <a:prstGeom prst="line">
            <a:avLst/>
          </a:prstGeom>
          <a:ln w="38100" cap="flat">
            <a:solidFill>
              <a:srgbClr val="FFFFFF"/>
            </a:solidFill>
            <a:prstDash val="solid"/>
            <a:headEnd type="oval" w="lg" len="lg"/>
            <a:tailEnd type="oval" w="lg" len="lg"/>
          </a:ln>
        </p:spPr>
      </p:sp>
      <p:grpSp>
        <p:nvGrpSpPr>
          <p:cNvPr id="33" name="Group 33"/>
          <p:cNvGrpSpPr/>
          <p:nvPr/>
        </p:nvGrpSpPr>
        <p:grpSpPr>
          <a:xfrm>
            <a:off x="10187318" y="4449355"/>
            <a:ext cx="3086100" cy="1543050"/>
            <a:chOff x="0" y="0"/>
            <a:chExt cx="812800" cy="406400"/>
          </a:xfrm>
        </p:grpSpPr>
        <p:sp>
          <p:nvSpPr>
            <p:cNvPr id="34" name="Freeform 3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35" name="TextBox 3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6" name="AutoShape 36"/>
          <p:cNvSpPr/>
          <p:nvPr/>
        </p:nvSpPr>
        <p:spPr>
          <a:xfrm flipH="1" flipV="1">
            <a:off x="14297686" y="3888564"/>
            <a:ext cx="0" cy="1405542"/>
          </a:xfrm>
          <a:prstGeom prst="line">
            <a:avLst/>
          </a:prstGeom>
          <a:ln w="38100" cap="flat">
            <a:solidFill>
              <a:srgbClr val="FFFFFF"/>
            </a:solidFill>
            <a:prstDash val="solid"/>
            <a:headEnd type="oval" w="lg" len="lg"/>
            <a:tailEnd type="oval" w="lg" len="lg"/>
          </a:ln>
        </p:spPr>
      </p:sp>
      <p:grpSp>
        <p:nvGrpSpPr>
          <p:cNvPr id="37" name="Group 37"/>
          <p:cNvGrpSpPr/>
          <p:nvPr/>
        </p:nvGrpSpPr>
        <p:grpSpPr>
          <a:xfrm>
            <a:off x="12773686" y="4449355"/>
            <a:ext cx="3086100" cy="1543050"/>
            <a:chOff x="0" y="0"/>
            <a:chExt cx="812800" cy="406400"/>
          </a:xfrm>
        </p:grpSpPr>
        <p:sp>
          <p:nvSpPr>
            <p:cNvPr id="38" name="Freeform 3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39" name="TextBox 39"/>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40" name="Group 40"/>
          <p:cNvGrpSpPr/>
          <p:nvPr/>
        </p:nvGrpSpPr>
        <p:grpSpPr>
          <a:xfrm>
            <a:off x="15355744" y="5795902"/>
            <a:ext cx="2856604" cy="3125606"/>
            <a:chOff x="0" y="0"/>
            <a:chExt cx="3808805" cy="4167474"/>
          </a:xfrm>
        </p:grpSpPr>
        <p:sp>
          <p:nvSpPr>
            <p:cNvPr id="41" name="Freeform 41"/>
            <p:cNvSpPr/>
            <p:nvPr/>
          </p:nvSpPr>
          <p:spPr>
            <a:xfrm>
              <a:off x="0" y="0"/>
              <a:ext cx="3808805" cy="4167474"/>
            </a:xfrm>
            <a:custGeom>
              <a:avLst/>
              <a:gdLst/>
              <a:ahLst/>
              <a:cxnLst/>
              <a:rect l="l" t="t" r="r" b="b"/>
              <a:pathLst>
                <a:path w="3808805" h="4167474">
                  <a:moveTo>
                    <a:pt x="0" y="0"/>
                  </a:moveTo>
                  <a:lnTo>
                    <a:pt x="3808805" y="0"/>
                  </a:lnTo>
                  <a:lnTo>
                    <a:pt x="3808805" y="4167474"/>
                  </a:lnTo>
                  <a:lnTo>
                    <a:pt x="0" y="4167474"/>
                  </a:lnTo>
                  <a:lnTo>
                    <a:pt x="0" y="0"/>
                  </a:lnTo>
                  <a:close/>
                </a:path>
              </a:pathLst>
            </a:custGeom>
            <a:blipFill>
              <a:blip r:embed="rId3">
                <a:extLst>
                  <a:ext uri="{96DAC541-7B7A-43D3-8B79-37D633B846F1}">
                    <asvg:svgBlip xmlns:asvg="http://schemas.microsoft.com/office/drawing/2016/SVG/main" xmlns="" r:embed="rId10"/>
                  </a:ext>
                </a:extLst>
              </a:blip>
              <a:stretch>
                <a:fillRect r="-651" b="-31648"/>
              </a:stretch>
            </a:blipFill>
          </p:spPr>
        </p:sp>
        <p:sp>
          <p:nvSpPr>
            <p:cNvPr id="42" name="Freeform 42"/>
            <p:cNvSpPr/>
            <p:nvPr/>
          </p:nvSpPr>
          <p:spPr>
            <a:xfrm>
              <a:off x="1955203" y="534512"/>
              <a:ext cx="1607796" cy="870220"/>
            </a:xfrm>
            <a:custGeom>
              <a:avLst/>
              <a:gdLst/>
              <a:ahLst/>
              <a:cxnLst/>
              <a:rect l="l" t="t" r="r" b="b"/>
              <a:pathLst>
                <a:path w="1607796" h="870220">
                  <a:moveTo>
                    <a:pt x="0" y="0"/>
                  </a:moveTo>
                  <a:lnTo>
                    <a:pt x="1607796" y="0"/>
                  </a:lnTo>
                  <a:lnTo>
                    <a:pt x="1607796" y="870220"/>
                  </a:lnTo>
                  <a:lnTo>
                    <a:pt x="0" y="87022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43" name="TextBox 43"/>
            <p:cNvSpPr txBox="1"/>
            <p:nvPr/>
          </p:nvSpPr>
          <p:spPr>
            <a:xfrm>
              <a:off x="529948" y="1119694"/>
              <a:ext cx="2748910" cy="2920789"/>
            </a:xfrm>
            <a:prstGeom prst="rect">
              <a:avLst/>
            </a:prstGeom>
          </p:spPr>
          <p:txBody>
            <a:bodyPr lIns="0" tIns="0" rIns="0" bIns="0" rtlCol="0" anchor="t">
              <a:spAutoFit/>
            </a:bodyPr>
            <a:lstStyle/>
            <a:p>
              <a:pPr>
                <a:lnSpc>
                  <a:spcPts val="2239"/>
                </a:lnSpc>
                <a:spcBef>
                  <a:spcPct val="0"/>
                </a:spcBef>
              </a:pPr>
              <a:r>
                <a:rPr lang="en-US" sz="1599">
                  <a:solidFill>
                    <a:srgbClr val="414A4F"/>
                  </a:solidFill>
                  <a:latin typeface="Canva Sans Bold"/>
                </a:rPr>
                <a:t>Set up meetings/lunches with yourstudent prior to the start of their placment to build a healthy and professsional relationship</a:t>
              </a:r>
            </a:p>
          </p:txBody>
        </p:sp>
      </p:grpSp>
      <p:sp>
        <p:nvSpPr>
          <p:cNvPr id="44" name="TextBox 44"/>
          <p:cNvSpPr txBox="1"/>
          <p:nvPr/>
        </p:nvSpPr>
        <p:spPr>
          <a:xfrm>
            <a:off x="1228641" y="1760885"/>
            <a:ext cx="5485246" cy="2151380"/>
          </a:xfrm>
          <a:prstGeom prst="rect">
            <a:avLst/>
          </a:prstGeom>
        </p:spPr>
        <p:txBody>
          <a:bodyPr lIns="0" tIns="0" rIns="0" bIns="0" rtlCol="0" anchor="t">
            <a:spAutoFit/>
          </a:bodyPr>
          <a:lstStyle/>
          <a:p>
            <a:pPr algn="ctr">
              <a:lnSpc>
                <a:spcPts val="2239"/>
              </a:lnSpc>
            </a:pPr>
            <a:r>
              <a:rPr lang="en-US" sz="1599">
                <a:solidFill>
                  <a:srgbClr val="FFFFFF"/>
                </a:solidFill>
                <a:latin typeface="Canva Sans Italics"/>
              </a:rPr>
              <a:t>One year prior to the start of placement </a:t>
            </a:r>
          </a:p>
          <a:p>
            <a:pPr algn="ctr">
              <a:lnSpc>
                <a:spcPts val="3220"/>
              </a:lnSpc>
            </a:pPr>
            <a:r>
              <a:rPr lang="en-US" sz="2300">
                <a:solidFill>
                  <a:srgbClr val="FFFFFF"/>
                </a:solidFill>
                <a:latin typeface="Canva Sans Italics"/>
              </a:rPr>
              <a:t>September </a:t>
            </a:r>
          </a:p>
          <a:p>
            <a:pPr algn="ctr">
              <a:lnSpc>
                <a:spcPts val="1400"/>
              </a:lnSpc>
            </a:pPr>
            <a:endParaRPr lang="en-US" sz="2300">
              <a:solidFill>
                <a:srgbClr val="FFFFFF"/>
              </a:solidFill>
              <a:latin typeface="Canva Sans Italics"/>
            </a:endParaRPr>
          </a:p>
          <a:p>
            <a:pPr algn="ctr">
              <a:lnSpc>
                <a:spcPts val="2759"/>
              </a:lnSpc>
            </a:pPr>
            <a:r>
              <a:rPr lang="en-US" sz="2299">
                <a:solidFill>
                  <a:srgbClr val="FFFFFF"/>
                </a:solidFill>
                <a:latin typeface="Canva Sans Bold"/>
              </a:rPr>
              <a:t>Application Process</a:t>
            </a:r>
          </a:p>
          <a:p>
            <a:pPr algn="ctr">
              <a:lnSpc>
                <a:spcPts val="1919"/>
              </a:lnSpc>
            </a:pPr>
            <a:r>
              <a:rPr lang="en-US" sz="1599">
                <a:solidFill>
                  <a:srgbClr val="FFFFFF"/>
                </a:solidFill>
                <a:latin typeface="Canva Sans Bold"/>
              </a:rPr>
              <a:t> </a:t>
            </a:r>
          </a:p>
          <a:p>
            <a:pPr algn="ctr">
              <a:lnSpc>
                <a:spcPts val="1919"/>
              </a:lnSpc>
            </a:pPr>
            <a:r>
              <a:rPr lang="en-US" sz="1599">
                <a:solidFill>
                  <a:srgbClr val="FFFFFF"/>
                </a:solidFill>
                <a:latin typeface="Canva Sans"/>
              </a:rPr>
              <a:t>As an organisation, you will need to advertise your placements with universities and attend events to promote them.  </a:t>
            </a:r>
          </a:p>
        </p:txBody>
      </p:sp>
      <p:sp>
        <p:nvSpPr>
          <p:cNvPr id="45" name="TextBox 45"/>
          <p:cNvSpPr txBox="1"/>
          <p:nvPr/>
        </p:nvSpPr>
        <p:spPr>
          <a:xfrm>
            <a:off x="4912000" y="6545550"/>
            <a:ext cx="3291263" cy="133286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March/Beginning of April</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Application Deadline</a:t>
            </a:r>
          </a:p>
        </p:txBody>
      </p:sp>
      <p:sp>
        <p:nvSpPr>
          <p:cNvPr id="46" name="TextBox 46"/>
          <p:cNvSpPr txBox="1"/>
          <p:nvPr/>
        </p:nvSpPr>
        <p:spPr>
          <a:xfrm>
            <a:off x="7600950" y="2727745"/>
            <a:ext cx="3086100" cy="9328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End of April</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Interview Process</a:t>
            </a:r>
          </a:p>
        </p:txBody>
      </p:sp>
      <p:sp>
        <p:nvSpPr>
          <p:cNvPr id="47" name="TextBox 47"/>
          <p:cNvSpPr txBox="1"/>
          <p:nvPr/>
        </p:nvSpPr>
        <p:spPr>
          <a:xfrm>
            <a:off x="8571717" y="6364575"/>
            <a:ext cx="6317302" cy="213296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May-August</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Prepare to Host</a:t>
            </a:r>
          </a:p>
          <a:p>
            <a:pPr algn="ctr">
              <a:lnSpc>
                <a:spcPts val="1919"/>
              </a:lnSpc>
            </a:pPr>
            <a:r>
              <a:rPr lang="en-US" sz="1599">
                <a:solidFill>
                  <a:srgbClr val="FFFFFF"/>
                </a:solidFill>
                <a:latin typeface="Canva Sans"/>
              </a:rPr>
              <a:t>Ensure you are ready to host by creating a plan of action: which projects/streams of work will they get involved in?</a:t>
            </a:r>
          </a:p>
          <a:p>
            <a:pPr algn="ctr">
              <a:lnSpc>
                <a:spcPts val="1199"/>
              </a:lnSpc>
            </a:pPr>
            <a:endParaRPr lang="en-US" sz="1599">
              <a:solidFill>
                <a:srgbClr val="FFFFFF"/>
              </a:solidFill>
              <a:latin typeface="Canva Sans"/>
            </a:endParaRPr>
          </a:p>
          <a:p>
            <a:pPr algn="ctr">
              <a:lnSpc>
                <a:spcPts val="2759"/>
              </a:lnSpc>
            </a:pPr>
            <a:r>
              <a:rPr lang="en-US" sz="2299">
                <a:solidFill>
                  <a:srgbClr val="FFFFFF"/>
                </a:solidFill>
                <a:latin typeface="Canva Sans Bold"/>
              </a:rPr>
              <a:t>Pre-employment Checks </a:t>
            </a:r>
          </a:p>
          <a:p>
            <a:pPr algn="ctr">
              <a:lnSpc>
                <a:spcPts val="1919"/>
              </a:lnSpc>
            </a:pPr>
            <a:r>
              <a:rPr lang="en-US" sz="1599">
                <a:solidFill>
                  <a:srgbClr val="FFFFFF"/>
                </a:solidFill>
                <a:latin typeface="Canva Sans"/>
              </a:rPr>
              <a:t>Ensuring the student is eligible to work at your organisation </a:t>
            </a:r>
          </a:p>
        </p:txBody>
      </p:sp>
      <p:sp>
        <p:nvSpPr>
          <p:cNvPr id="48" name="TextBox 48"/>
          <p:cNvSpPr txBox="1"/>
          <p:nvPr/>
        </p:nvSpPr>
        <p:spPr>
          <a:xfrm>
            <a:off x="12773686" y="2537245"/>
            <a:ext cx="3086100" cy="13138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September</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Host the Student</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Duration: 9-12 Months</a:t>
            </a:r>
          </a:p>
        </p:txBody>
      </p:sp>
      <p:sp>
        <p:nvSpPr>
          <p:cNvPr id="49" name="TextBox 49"/>
          <p:cNvSpPr txBox="1"/>
          <p:nvPr/>
        </p:nvSpPr>
        <p:spPr>
          <a:xfrm>
            <a:off x="3417462" y="5015457"/>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50" name="TextBox 50"/>
          <p:cNvSpPr txBox="1"/>
          <p:nvPr/>
        </p:nvSpPr>
        <p:spPr>
          <a:xfrm>
            <a:off x="6084790" y="5015457"/>
            <a:ext cx="125819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p>
        </p:txBody>
      </p:sp>
      <p:sp>
        <p:nvSpPr>
          <p:cNvPr id="51" name="TextBox 51"/>
          <p:cNvSpPr txBox="1"/>
          <p:nvPr/>
        </p:nvSpPr>
        <p:spPr>
          <a:xfrm>
            <a:off x="8519335" y="5015457"/>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52" name="TextBox 52"/>
          <p:cNvSpPr txBox="1"/>
          <p:nvPr/>
        </p:nvSpPr>
        <p:spPr>
          <a:xfrm>
            <a:off x="11184954" y="5015457"/>
            <a:ext cx="1394668"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r>
              <a:rPr lang="en-US" sz="2199">
                <a:solidFill>
                  <a:srgbClr val="000000"/>
                </a:solidFill>
                <a:latin typeface="Canva Sans"/>
              </a:rPr>
              <a:t> </a:t>
            </a:r>
          </a:p>
        </p:txBody>
      </p:sp>
      <p:sp>
        <p:nvSpPr>
          <p:cNvPr id="53" name="TextBox 53"/>
          <p:cNvSpPr txBox="1"/>
          <p:nvPr/>
        </p:nvSpPr>
        <p:spPr>
          <a:xfrm>
            <a:off x="13801609" y="5015457"/>
            <a:ext cx="1334095"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r>
              <a:rPr lang="en-US" sz="2199">
                <a:solidFill>
                  <a:srgbClr val="000000"/>
                </a:solidFill>
                <a:latin typeface="Canva Sans"/>
              </a:rPr>
              <a:t> </a:t>
            </a:r>
          </a:p>
        </p:txBody>
      </p:sp>
      <p:grpSp>
        <p:nvGrpSpPr>
          <p:cNvPr id="54" name="Group 22"/>
          <p:cNvGrpSpPr/>
          <p:nvPr/>
        </p:nvGrpSpPr>
        <p:grpSpPr>
          <a:xfrm>
            <a:off x="-16170" y="8899861"/>
            <a:ext cx="18790086" cy="1387139"/>
            <a:chOff x="0" y="0"/>
            <a:chExt cx="25213090" cy="1881487"/>
          </a:xfrm>
        </p:grpSpPr>
        <p:sp>
          <p:nvSpPr>
            <p:cNvPr id="55"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3"/>
              <a:stretch>
                <a:fillRect/>
              </a:stretch>
            </a:blipFill>
          </p:spPr>
        </p:sp>
        <p:sp>
          <p:nvSpPr>
            <p:cNvPr id="56"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4"/>
              <a:stretch>
                <a:fillRect t="-1413" r="-883" b="-218861"/>
              </a:stretch>
            </a:blipFill>
          </p:spPr>
        </p:sp>
        <p:grpSp>
          <p:nvGrpSpPr>
            <p:cNvPr id="57" name="Group 25"/>
            <p:cNvGrpSpPr/>
            <p:nvPr/>
          </p:nvGrpSpPr>
          <p:grpSpPr>
            <a:xfrm>
              <a:off x="3694685" y="74230"/>
              <a:ext cx="1881165" cy="1807257"/>
              <a:chOff x="0" y="0"/>
              <a:chExt cx="1275829" cy="1225704"/>
            </a:xfrm>
          </p:grpSpPr>
          <p:sp>
            <p:nvSpPr>
              <p:cNvPr id="63"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4"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58"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5"/>
              <a:stretch>
                <a:fillRect/>
              </a:stretch>
            </a:blipFill>
          </p:spPr>
        </p:sp>
        <p:sp>
          <p:nvSpPr>
            <p:cNvPr id="59"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6"/>
              <a:stretch>
                <a:fillRect t="-110933" b="-110114"/>
              </a:stretch>
            </a:blipFill>
          </p:spPr>
        </p:sp>
        <p:sp>
          <p:nvSpPr>
            <p:cNvPr id="60"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7"/>
              <a:stretch>
                <a:fillRect/>
              </a:stretch>
            </a:blipFill>
          </p:spPr>
        </p:sp>
        <p:sp>
          <p:nvSpPr>
            <p:cNvPr id="61"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8"/>
              <a:stretch>
                <a:fillRect/>
              </a:stretch>
            </a:blipFill>
          </p:spPr>
        </p:sp>
        <p:sp>
          <p:nvSpPr>
            <p:cNvPr id="62"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5"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16170" y="1817666"/>
            <a:ext cx="18288000" cy="6651669"/>
            <a:chOff x="0" y="0"/>
            <a:chExt cx="4816593" cy="1751880"/>
          </a:xfrm>
        </p:grpSpPr>
        <p:sp>
          <p:nvSpPr>
            <p:cNvPr id="3" name="Freeform 3"/>
            <p:cNvSpPr/>
            <p:nvPr/>
          </p:nvSpPr>
          <p:spPr>
            <a:xfrm>
              <a:off x="0" y="0"/>
              <a:ext cx="4816592" cy="1751880"/>
            </a:xfrm>
            <a:custGeom>
              <a:avLst/>
              <a:gdLst/>
              <a:ahLst/>
              <a:cxnLst/>
              <a:rect l="l" t="t" r="r" b="b"/>
              <a:pathLst>
                <a:path w="4816592" h="1751880">
                  <a:moveTo>
                    <a:pt x="0" y="0"/>
                  </a:moveTo>
                  <a:lnTo>
                    <a:pt x="4816592" y="0"/>
                  </a:lnTo>
                  <a:lnTo>
                    <a:pt x="4816592" y="1751880"/>
                  </a:lnTo>
                  <a:lnTo>
                    <a:pt x="0" y="1751880"/>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234071" y="1936130"/>
            <a:ext cx="3708988" cy="6414739"/>
            <a:chOff x="0" y="0"/>
            <a:chExt cx="976853" cy="1689479"/>
          </a:xfrm>
        </p:grpSpPr>
        <p:sp>
          <p:nvSpPr>
            <p:cNvPr id="18" name="Freeform 18"/>
            <p:cNvSpPr/>
            <p:nvPr/>
          </p:nvSpPr>
          <p:spPr>
            <a:xfrm>
              <a:off x="0" y="0"/>
              <a:ext cx="976853" cy="1689479"/>
            </a:xfrm>
            <a:custGeom>
              <a:avLst/>
              <a:gdLst/>
              <a:ahLst/>
              <a:cxnLst/>
              <a:rect l="l" t="t" r="r" b="b"/>
              <a:pathLst>
                <a:path w="976853" h="1689479">
                  <a:moveTo>
                    <a:pt x="976853" y="0"/>
                  </a:moveTo>
                  <a:lnTo>
                    <a:pt x="976853" y="1575179"/>
                  </a:lnTo>
                  <a:lnTo>
                    <a:pt x="488426" y="1689479"/>
                  </a:lnTo>
                  <a:lnTo>
                    <a:pt x="0" y="1575179"/>
                  </a:lnTo>
                  <a:lnTo>
                    <a:pt x="0" y="0"/>
                  </a:lnTo>
                  <a:lnTo>
                    <a:pt x="976853" y="0"/>
                  </a:lnTo>
                  <a:close/>
                </a:path>
              </a:pathLst>
            </a:custGeom>
            <a:solidFill>
              <a:srgbClr val="5C4395"/>
            </a:solidFill>
          </p:spPr>
        </p:sp>
        <p:sp>
          <p:nvSpPr>
            <p:cNvPr id="19" name="TextBox 19"/>
            <p:cNvSpPr txBox="1"/>
            <p:nvPr/>
          </p:nvSpPr>
          <p:spPr>
            <a:xfrm>
              <a:off x="0" y="-38100"/>
              <a:ext cx="6350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66388" y="240887"/>
            <a:ext cx="17355224" cy="1334817"/>
            <a:chOff x="0" y="0"/>
            <a:chExt cx="23140298" cy="1779756"/>
          </a:xfrm>
        </p:grpSpPr>
        <p:grpSp>
          <p:nvGrpSpPr>
            <p:cNvPr id="21" name="Group 21"/>
            <p:cNvGrpSpPr/>
            <p:nvPr/>
          </p:nvGrpSpPr>
          <p:grpSpPr>
            <a:xfrm>
              <a:off x="0" y="0"/>
              <a:ext cx="23140298" cy="1779756"/>
              <a:chOff x="0" y="0"/>
              <a:chExt cx="4570923" cy="351557"/>
            </a:xfrm>
          </p:grpSpPr>
          <p:sp>
            <p:nvSpPr>
              <p:cNvPr id="22" name="Freeform 22"/>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5C4395"/>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Graduate Scheme</a:t>
              </a:r>
            </a:p>
          </p:txBody>
        </p:sp>
      </p:grpSp>
      <p:sp>
        <p:nvSpPr>
          <p:cNvPr id="25" name="Freeform 25"/>
          <p:cNvSpPr/>
          <p:nvPr/>
        </p:nvSpPr>
        <p:spPr>
          <a:xfrm>
            <a:off x="3058488" y="285383"/>
            <a:ext cx="1961930" cy="1245826"/>
          </a:xfrm>
          <a:custGeom>
            <a:avLst/>
            <a:gdLst/>
            <a:ahLst/>
            <a:cxnLst/>
            <a:rect l="l" t="t" r="r" b="b"/>
            <a:pathLst>
              <a:path w="1961930" h="1245826">
                <a:moveTo>
                  <a:pt x="0" y="0"/>
                </a:moveTo>
                <a:lnTo>
                  <a:pt x="1961930" y="0"/>
                </a:lnTo>
                <a:lnTo>
                  <a:pt x="1961930" y="1245825"/>
                </a:lnTo>
                <a:lnTo>
                  <a:pt x="0" y="1245825"/>
                </a:lnTo>
                <a:lnTo>
                  <a:pt x="0" y="0"/>
                </a:lnTo>
                <a:close/>
              </a:path>
            </a:pathLst>
          </a:custGeom>
          <a:blipFill>
            <a:blip r:embed="rId2"/>
            <a:stretch>
              <a:fillRect/>
            </a:stretch>
          </a:blipFill>
        </p:spPr>
      </p:sp>
      <p:sp>
        <p:nvSpPr>
          <p:cNvPr id="26" name="TextBox 26"/>
          <p:cNvSpPr txBox="1"/>
          <p:nvPr/>
        </p:nvSpPr>
        <p:spPr>
          <a:xfrm>
            <a:off x="1028700" y="2449830"/>
            <a:ext cx="12559767" cy="5349240"/>
          </a:xfrm>
          <a:prstGeom prst="rect">
            <a:avLst/>
          </a:prstGeom>
        </p:spPr>
        <p:txBody>
          <a:bodyPr lIns="0" tIns="0" rIns="0" bIns="0" rtlCol="0" anchor="t">
            <a:spAutoFit/>
          </a:bodyPr>
          <a:lstStyle/>
          <a:p>
            <a:pPr algn="ctr">
              <a:lnSpc>
                <a:spcPts val="3359"/>
              </a:lnSpc>
            </a:pPr>
            <a:r>
              <a:rPr lang="en-US" sz="2399">
                <a:solidFill>
                  <a:srgbClr val="414A4F"/>
                </a:solidFill>
                <a:latin typeface="Canva Sans Bold"/>
              </a:rPr>
              <a:t>Here in the North East and Yorkshire Region, we are establishing a new finance graduate scheme - our aim and intention for this scheme is to train and recruit graduates to become the next generation of accountants, middle managers and beyond.</a:t>
            </a:r>
          </a:p>
          <a:p>
            <a:pPr algn="ctr">
              <a:lnSpc>
                <a:spcPts val="1399"/>
              </a:lnSpc>
            </a:pPr>
            <a:endParaRPr lang="en-US" sz="2399">
              <a:solidFill>
                <a:srgbClr val="414A4F"/>
              </a:solidFill>
              <a:latin typeface="Canva Sans Bold"/>
            </a:endParaRPr>
          </a:p>
          <a:p>
            <a:pPr algn="ctr">
              <a:lnSpc>
                <a:spcPts val="3359"/>
              </a:lnSpc>
            </a:pPr>
            <a:r>
              <a:rPr lang="en-US" sz="2399">
                <a:solidFill>
                  <a:srgbClr val="414A4F"/>
                </a:solidFill>
                <a:latin typeface="Canva Sans"/>
              </a:rPr>
              <a:t>The model for the Finance graduate scheme will be based on the NHS Procurement Graduate Training Scheme which was established in 2020 by the Yorkshire &amp; Humber Skills Development Network. This procurement scheme is a proven model that has been rolled out as a national scheme used throughout all regions of England. The Procurement scheme is a highly focused development pathway for graduates to become the next NHS procurement middle managers and beyond. This is what we intent to replicate for our finance department.</a:t>
            </a:r>
          </a:p>
          <a:p>
            <a:pPr algn="ctr">
              <a:lnSpc>
                <a:spcPts val="1399"/>
              </a:lnSpc>
            </a:pPr>
            <a:endParaRPr lang="en-US" sz="2399">
              <a:solidFill>
                <a:srgbClr val="414A4F"/>
              </a:solidFill>
              <a:latin typeface="Canva Sans"/>
            </a:endParaRPr>
          </a:p>
          <a:p>
            <a:pPr algn="ctr">
              <a:lnSpc>
                <a:spcPts val="3359"/>
              </a:lnSpc>
              <a:spcBef>
                <a:spcPct val="0"/>
              </a:spcBef>
            </a:pPr>
            <a:r>
              <a:rPr lang="en-US" sz="2399">
                <a:solidFill>
                  <a:srgbClr val="414A4F"/>
                </a:solidFill>
                <a:latin typeface="Canva Sans"/>
              </a:rPr>
              <a:t>More information will be released in due course.</a:t>
            </a:r>
          </a:p>
        </p:txBody>
      </p:sp>
      <p:sp>
        <p:nvSpPr>
          <p:cNvPr id="27" name="TextBox 27"/>
          <p:cNvSpPr txBox="1"/>
          <p:nvPr/>
        </p:nvSpPr>
        <p:spPr>
          <a:xfrm>
            <a:off x="14440718" y="2017395"/>
            <a:ext cx="3295693" cy="5703570"/>
          </a:xfrm>
          <a:prstGeom prst="rect">
            <a:avLst/>
          </a:prstGeom>
        </p:spPr>
        <p:txBody>
          <a:bodyPr lIns="0" tIns="0" rIns="0" bIns="0" rtlCol="0" anchor="t">
            <a:spAutoFit/>
          </a:bodyPr>
          <a:lstStyle/>
          <a:p>
            <a:pPr algn="ctr">
              <a:lnSpc>
                <a:spcPts val="2939"/>
              </a:lnSpc>
            </a:pPr>
            <a:r>
              <a:rPr lang="en-US" sz="2099">
                <a:solidFill>
                  <a:srgbClr val="FFFFFF"/>
                </a:solidFill>
                <a:latin typeface="Canva Sans"/>
              </a:rPr>
              <a:t>The timeframe provided on the next slide is a template extracted from the NHS Procurement graduate scheme and is not accurate - it is intended to provide you with an idea of the timescales to expect when the scheme is up and running.</a:t>
            </a:r>
          </a:p>
          <a:p>
            <a:pPr algn="ctr">
              <a:lnSpc>
                <a:spcPts val="2939"/>
              </a:lnSpc>
            </a:pPr>
            <a:endParaRPr lang="en-US" sz="2099">
              <a:solidFill>
                <a:srgbClr val="FFFFFF"/>
              </a:solidFill>
              <a:latin typeface="Canva Sans"/>
            </a:endParaRPr>
          </a:p>
          <a:p>
            <a:pPr algn="ctr">
              <a:lnSpc>
                <a:spcPts val="2520"/>
              </a:lnSpc>
              <a:spcBef>
                <a:spcPct val="0"/>
              </a:spcBef>
            </a:pPr>
            <a:r>
              <a:rPr lang="en-US" sz="1800">
                <a:solidFill>
                  <a:srgbClr val="FFFFFF"/>
                </a:solidFill>
                <a:latin typeface="Canva Sans Bold Italics"/>
              </a:rPr>
              <a:t>To find out more about the NHS Procurement Graduate Scheme - Contact: lauren.butcher3@nhs.net</a:t>
            </a:r>
          </a:p>
        </p:txBody>
      </p:sp>
      <p:sp>
        <p:nvSpPr>
          <p:cNvPr id="28" name="Freeform 28"/>
          <p:cNvSpPr/>
          <p:nvPr/>
        </p:nvSpPr>
        <p:spPr>
          <a:xfrm flipH="1">
            <a:off x="13588467" y="285383"/>
            <a:ext cx="1961930" cy="1245826"/>
          </a:xfrm>
          <a:custGeom>
            <a:avLst/>
            <a:gdLst/>
            <a:ahLst/>
            <a:cxnLst/>
            <a:rect l="l" t="t" r="r" b="b"/>
            <a:pathLst>
              <a:path w="1961930" h="1245826">
                <a:moveTo>
                  <a:pt x="1961930" y="0"/>
                </a:moveTo>
                <a:lnTo>
                  <a:pt x="0" y="0"/>
                </a:lnTo>
                <a:lnTo>
                  <a:pt x="0" y="1245825"/>
                </a:lnTo>
                <a:lnTo>
                  <a:pt x="1961930" y="1245825"/>
                </a:lnTo>
                <a:lnTo>
                  <a:pt x="1961930" y="0"/>
                </a:lnTo>
                <a:close/>
              </a:path>
            </a:pathLst>
          </a:custGeom>
          <a:blipFill>
            <a:blip r:embed="rId2"/>
            <a:stretch>
              <a:fillRect/>
            </a:stretch>
          </a:blipFill>
        </p:spPr>
      </p:sp>
      <p:grpSp>
        <p:nvGrpSpPr>
          <p:cNvPr id="29" name="Group 22"/>
          <p:cNvGrpSpPr/>
          <p:nvPr/>
        </p:nvGrpSpPr>
        <p:grpSpPr>
          <a:xfrm>
            <a:off x="-16170" y="8899861"/>
            <a:ext cx="18790086" cy="1387139"/>
            <a:chOff x="0" y="0"/>
            <a:chExt cx="25213090" cy="1881487"/>
          </a:xfrm>
        </p:grpSpPr>
        <p:sp>
          <p:nvSpPr>
            <p:cNvPr id="30"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3"/>
              <a:stretch>
                <a:fillRect/>
              </a:stretch>
            </a:blipFill>
          </p:spPr>
        </p:sp>
        <p:sp>
          <p:nvSpPr>
            <p:cNvPr id="31"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4"/>
              <a:stretch>
                <a:fillRect t="-1413" r="-883" b="-218861"/>
              </a:stretch>
            </a:blipFill>
          </p:spPr>
        </p:sp>
        <p:grpSp>
          <p:nvGrpSpPr>
            <p:cNvPr id="32" name="Group 25"/>
            <p:cNvGrpSpPr/>
            <p:nvPr/>
          </p:nvGrpSpPr>
          <p:grpSpPr>
            <a:xfrm>
              <a:off x="3694685" y="74230"/>
              <a:ext cx="1881165" cy="1807257"/>
              <a:chOff x="0" y="0"/>
              <a:chExt cx="1275829" cy="1225704"/>
            </a:xfrm>
          </p:grpSpPr>
          <p:sp>
            <p:nvSpPr>
              <p:cNvPr id="38"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9"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3"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5"/>
              <a:stretch>
                <a:fillRect/>
              </a:stretch>
            </a:blipFill>
          </p:spPr>
        </p:sp>
        <p:sp>
          <p:nvSpPr>
            <p:cNvPr id="34"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6"/>
              <a:stretch>
                <a:fillRect t="-110933" b="-110114"/>
              </a:stretch>
            </a:blipFill>
          </p:spPr>
        </p:sp>
        <p:sp>
          <p:nvSpPr>
            <p:cNvPr id="35"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7"/>
              <a:stretch>
                <a:fillRect/>
              </a:stretch>
            </a:blipFill>
          </p:spPr>
        </p:sp>
        <p:sp>
          <p:nvSpPr>
            <p:cNvPr id="36"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8"/>
              <a:stretch>
                <a:fillRect/>
              </a:stretch>
            </a:blipFill>
          </p:spPr>
        </p:sp>
        <p:sp>
          <p:nvSpPr>
            <p:cNvPr id="37"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0"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sp>
        <p:nvSpPr>
          <p:cNvPr id="14" name="AutoShape 14"/>
          <p:cNvSpPr/>
          <p:nvPr/>
        </p:nvSpPr>
        <p:spPr>
          <a:xfrm flipH="1" flipV="1">
            <a:off x="3981107" y="3983172"/>
            <a:ext cx="0" cy="1405542"/>
          </a:xfrm>
          <a:prstGeom prst="line">
            <a:avLst/>
          </a:prstGeom>
          <a:ln w="38100" cap="flat">
            <a:solidFill>
              <a:srgbClr val="FFFFFF"/>
            </a:solidFill>
            <a:prstDash val="solid"/>
            <a:headEnd type="oval" w="lg" len="lg"/>
            <a:tailEnd type="oval" w="lg" len="lg"/>
          </a:ln>
        </p:spPr>
      </p:sp>
      <p:grpSp>
        <p:nvGrpSpPr>
          <p:cNvPr id="15" name="Group 15"/>
          <p:cNvGrpSpPr/>
          <p:nvPr/>
        </p:nvGrpSpPr>
        <p:grpSpPr>
          <a:xfrm>
            <a:off x="2716118" y="4371975"/>
            <a:ext cx="3086100" cy="1543050"/>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17" name="TextBox 17"/>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18" name="AutoShape 18"/>
          <p:cNvSpPr/>
          <p:nvPr/>
        </p:nvSpPr>
        <p:spPr>
          <a:xfrm flipH="1" flipV="1">
            <a:off x="6864586" y="5121270"/>
            <a:ext cx="0" cy="1405542"/>
          </a:xfrm>
          <a:prstGeom prst="line">
            <a:avLst/>
          </a:prstGeom>
          <a:ln w="38100" cap="flat">
            <a:solidFill>
              <a:srgbClr val="FFFFFF"/>
            </a:solidFill>
            <a:prstDash val="solid"/>
            <a:headEnd type="oval" w="lg" len="lg"/>
            <a:tailEnd type="oval" w="lg" len="lg"/>
          </a:ln>
        </p:spPr>
      </p:sp>
      <p:grpSp>
        <p:nvGrpSpPr>
          <p:cNvPr id="19" name="Group 19"/>
          <p:cNvGrpSpPr/>
          <p:nvPr/>
        </p:nvGrpSpPr>
        <p:grpSpPr>
          <a:xfrm>
            <a:off x="5302486" y="4371975"/>
            <a:ext cx="3086100" cy="1543050"/>
            <a:chOff x="0" y="0"/>
            <a:chExt cx="812800" cy="406400"/>
          </a:xfrm>
        </p:grpSpPr>
        <p:sp>
          <p:nvSpPr>
            <p:cNvPr id="20" name="Freeform 2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1" name="TextBox 21"/>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2" name="AutoShape 22"/>
          <p:cNvSpPr/>
          <p:nvPr/>
        </p:nvSpPr>
        <p:spPr>
          <a:xfrm flipH="1" flipV="1">
            <a:off x="9412854" y="3983172"/>
            <a:ext cx="0" cy="1405542"/>
          </a:xfrm>
          <a:prstGeom prst="line">
            <a:avLst/>
          </a:prstGeom>
          <a:ln w="38100" cap="flat">
            <a:solidFill>
              <a:srgbClr val="FFFFFF"/>
            </a:solidFill>
            <a:prstDash val="solid"/>
            <a:headEnd type="oval" w="lg" len="lg"/>
            <a:tailEnd type="oval" w="lg" len="lg"/>
          </a:ln>
        </p:spPr>
      </p:sp>
      <p:grpSp>
        <p:nvGrpSpPr>
          <p:cNvPr id="23" name="Group 23"/>
          <p:cNvGrpSpPr/>
          <p:nvPr/>
        </p:nvGrpSpPr>
        <p:grpSpPr>
          <a:xfrm>
            <a:off x="7888854" y="4371975"/>
            <a:ext cx="3086100" cy="1543050"/>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5" name="TextBox 2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6" name="AutoShape 26"/>
          <p:cNvSpPr/>
          <p:nvPr/>
        </p:nvSpPr>
        <p:spPr>
          <a:xfrm flipH="1" flipV="1">
            <a:off x="11999222" y="4914543"/>
            <a:ext cx="0" cy="1405542"/>
          </a:xfrm>
          <a:prstGeom prst="line">
            <a:avLst/>
          </a:prstGeom>
          <a:ln w="38100" cap="flat">
            <a:solidFill>
              <a:srgbClr val="FFFFFF"/>
            </a:solidFill>
            <a:prstDash val="solid"/>
            <a:headEnd type="oval" w="lg" len="lg"/>
            <a:tailEnd type="oval" w="lg" len="lg"/>
          </a:ln>
        </p:spPr>
      </p:sp>
      <p:grpSp>
        <p:nvGrpSpPr>
          <p:cNvPr id="27" name="Group 27"/>
          <p:cNvGrpSpPr/>
          <p:nvPr/>
        </p:nvGrpSpPr>
        <p:grpSpPr>
          <a:xfrm>
            <a:off x="10475222" y="4371975"/>
            <a:ext cx="3086100" cy="1543050"/>
            <a:chOff x="0" y="0"/>
            <a:chExt cx="812800" cy="406400"/>
          </a:xfrm>
        </p:grpSpPr>
        <p:sp>
          <p:nvSpPr>
            <p:cNvPr id="28" name="Freeform 2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29" name="TextBox 29"/>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0" name="AutoShape 30"/>
          <p:cNvSpPr/>
          <p:nvPr/>
        </p:nvSpPr>
        <p:spPr>
          <a:xfrm flipH="1" flipV="1">
            <a:off x="14623690" y="3983172"/>
            <a:ext cx="0" cy="1405542"/>
          </a:xfrm>
          <a:prstGeom prst="line">
            <a:avLst/>
          </a:prstGeom>
          <a:ln w="38100" cap="flat">
            <a:solidFill>
              <a:srgbClr val="FFFFFF"/>
            </a:solidFill>
            <a:prstDash val="solid"/>
            <a:headEnd type="oval" w="lg" len="lg"/>
            <a:tailEnd type="oval" w="lg" len="lg"/>
          </a:ln>
        </p:spPr>
      </p:sp>
      <p:grpSp>
        <p:nvGrpSpPr>
          <p:cNvPr id="31" name="Group 31"/>
          <p:cNvGrpSpPr/>
          <p:nvPr/>
        </p:nvGrpSpPr>
        <p:grpSpPr>
          <a:xfrm>
            <a:off x="13061590" y="4371975"/>
            <a:ext cx="3086100" cy="1543050"/>
            <a:chOff x="0" y="0"/>
            <a:chExt cx="812800" cy="406400"/>
          </a:xfrm>
        </p:grpSpPr>
        <p:sp>
          <p:nvSpPr>
            <p:cNvPr id="32" name="Freeform 3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E94C4D"/>
            </a:solidFill>
          </p:spPr>
        </p:sp>
        <p:sp>
          <p:nvSpPr>
            <p:cNvPr id="33" name="TextBox 33"/>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4" name="Freeform 34"/>
          <p:cNvSpPr/>
          <p:nvPr/>
        </p:nvSpPr>
        <p:spPr>
          <a:xfrm>
            <a:off x="-85718" y="4844794"/>
            <a:ext cx="3230325" cy="4064822"/>
          </a:xfrm>
          <a:custGeom>
            <a:avLst/>
            <a:gdLst/>
            <a:ahLst/>
            <a:cxnLst/>
            <a:rect l="l" t="t" r="r" b="b"/>
            <a:pathLst>
              <a:path w="3230325" h="4064822">
                <a:moveTo>
                  <a:pt x="0" y="0"/>
                </a:moveTo>
                <a:lnTo>
                  <a:pt x="3230325" y="0"/>
                </a:lnTo>
                <a:lnTo>
                  <a:pt x="3230325" y="4064821"/>
                </a:lnTo>
                <a:lnTo>
                  <a:pt x="0" y="4064821"/>
                </a:lnTo>
                <a:lnTo>
                  <a:pt x="0" y="0"/>
                </a:lnTo>
                <a:close/>
              </a:path>
            </a:pathLst>
          </a:custGeom>
          <a:blipFill>
            <a:blip r:embed="rId2">
              <a:extLst>
                <a:ext uri="{96DAC541-7B7A-43D3-8B79-37D633B846F1}">
                  <asvg:svgBlip xmlns:asvg="http://schemas.microsoft.com/office/drawing/2016/SVG/main" xmlns="" r:embed="rId9"/>
                </a:ext>
              </a:extLst>
            </a:blip>
            <a:stretch>
              <a:fillRect t="-1229" r="-76305"/>
            </a:stretch>
          </a:blipFill>
        </p:spPr>
      </p:sp>
      <p:grpSp>
        <p:nvGrpSpPr>
          <p:cNvPr id="35" name="Group 35"/>
          <p:cNvGrpSpPr/>
          <p:nvPr/>
        </p:nvGrpSpPr>
        <p:grpSpPr>
          <a:xfrm>
            <a:off x="2716118" y="7412320"/>
            <a:ext cx="1675571" cy="1449749"/>
            <a:chOff x="0" y="0"/>
            <a:chExt cx="441303" cy="381827"/>
          </a:xfrm>
        </p:grpSpPr>
        <p:sp>
          <p:nvSpPr>
            <p:cNvPr id="36" name="Freeform 36"/>
            <p:cNvSpPr/>
            <p:nvPr/>
          </p:nvSpPr>
          <p:spPr>
            <a:xfrm>
              <a:off x="0" y="0"/>
              <a:ext cx="441303" cy="381827"/>
            </a:xfrm>
            <a:custGeom>
              <a:avLst/>
              <a:gdLst/>
              <a:ahLst/>
              <a:cxnLst/>
              <a:rect l="l" t="t" r="r" b="b"/>
              <a:pathLst>
                <a:path w="441303" h="381827">
                  <a:moveTo>
                    <a:pt x="0" y="0"/>
                  </a:moveTo>
                  <a:lnTo>
                    <a:pt x="441303" y="0"/>
                  </a:lnTo>
                  <a:lnTo>
                    <a:pt x="441303" y="381827"/>
                  </a:lnTo>
                  <a:lnTo>
                    <a:pt x="0" y="381827"/>
                  </a:lnTo>
                  <a:close/>
                </a:path>
              </a:pathLst>
            </a:custGeom>
            <a:solidFill>
              <a:srgbClr val="414A4F"/>
            </a:solidFill>
          </p:spPr>
        </p:sp>
        <p:sp>
          <p:nvSpPr>
            <p:cNvPr id="37" name="TextBox 3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13061590" y="1821632"/>
            <a:ext cx="3086100" cy="2066290"/>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September </a:t>
            </a:r>
          </a:p>
          <a:p>
            <a:pPr algn="ctr">
              <a:lnSpc>
                <a:spcPts val="2239"/>
              </a:lnSpc>
            </a:pPr>
            <a:r>
              <a:rPr lang="en-US" sz="1599">
                <a:solidFill>
                  <a:srgbClr val="FFFFFF"/>
                </a:solidFill>
                <a:latin typeface="Canva Sans Bold"/>
              </a:rPr>
              <a:t>Start date</a:t>
            </a:r>
          </a:p>
          <a:p>
            <a:pPr algn="ctr">
              <a:lnSpc>
                <a:spcPts val="1400"/>
              </a:lnSpc>
            </a:pPr>
            <a:endParaRPr lang="en-US" sz="1599">
              <a:solidFill>
                <a:srgbClr val="FFFFFF"/>
              </a:solidFill>
              <a:latin typeface="Canva Sans Bold"/>
            </a:endParaRPr>
          </a:p>
          <a:p>
            <a:pPr algn="ctr">
              <a:lnSpc>
                <a:spcPts val="2759"/>
              </a:lnSpc>
            </a:pPr>
            <a:r>
              <a:rPr lang="en-US" sz="2299">
                <a:solidFill>
                  <a:srgbClr val="FFFFFF"/>
                </a:solidFill>
                <a:latin typeface="Canva Sans Bold"/>
              </a:rPr>
              <a:t>Host the Graduate</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Induction into your organisation followed by a two-year programme with SDN</a:t>
            </a:r>
          </a:p>
        </p:txBody>
      </p:sp>
      <p:sp>
        <p:nvSpPr>
          <p:cNvPr id="39" name="TextBox 39"/>
          <p:cNvSpPr txBox="1"/>
          <p:nvPr/>
        </p:nvSpPr>
        <p:spPr>
          <a:xfrm>
            <a:off x="9599989" y="6326788"/>
            <a:ext cx="4836568" cy="2123440"/>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May</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Successful Graduate On-boarding</a:t>
            </a:r>
          </a:p>
          <a:p>
            <a:pPr algn="ctr">
              <a:lnSpc>
                <a:spcPts val="1919"/>
              </a:lnSpc>
            </a:pPr>
            <a:endParaRPr lang="en-US" sz="2299">
              <a:solidFill>
                <a:srgbClr val="FFFFFF"/>
              </a:solidFill>
              <a:latin typeface="Canva Sans Bold"/>
            </a:endParaRPr>
          </a:p>
          <a:p>
            <a:pPr algn="ctr">
              <a:lnSpc>
                <a:spcPts val="1919"/>
              </a:lnSpc>
            </a:pPr>
            <a:r>
              <a:rPr lang="en-US" sz="1599">
                <a:solidFill>
                  <a:srgbClr val="FFFFFF"/>
                </a:solidFill>
                <a:latin typeface="Canva Sans Bold"/>
              </a:rPr>
              <a:t>Pre-employment checks</a:t>
            </a:r>
            <a:r>
              <a:rPr lang="en-US" sz="1599">
                <a:solidFill>
                  <a:srgbClr val="FFFFFF"/>
                </a:solidFill>
                <a:latin typeface="Canva Sans"/>
              </a:rPr>
              <a:t> and </a:t>
            </a:r>
            <a:r>
              <a:rPr lang="en-US" sz="1599">
                <a:solidFill>
                  <a:srgbClr val="FFFFFF"/>
                </a:solidFill>
                <a:latin typeface="Canva Sans Bold"/>
              </a:rPr>
              <a:t>preparing to host</a:t>
            </a:r>
            <a:r>
              <a:rPr lang="en-US" sz="1599">
                <a:solidFill>
                  <a:srgbClr val="FFFFFF"/>
                </a:solidFill>
                <a:latin typeface="Canva Sans"/>
              </a:rPr>
              <a:t> - you will need to ensure you are ready to host by creating a plan of action. Which projects/streams of work will they get involved in?</a:t>
            </a:r>
          </a:p>
        </p:txBody>
      </p:sp>
      <p:sp>
        <p:nvSpPr>
          <p:cNvPr id="40" name="TextBox 40"/>
          <p:cNvSpPr txBox="1"/>
          <p:nvPr/>
        </p:nvSpPr>
        <p:spPr>
          <a:xfrm>
            <a:off x="7472275" y="1897832"/>
            <a:ext cx="3843059" cy="1990090"/>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March/April </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Attend Assessment Centres</a:t>
            </a:r>
          </a:p>
          <a:p>
            <a:pPr algn="ctr">
              <a:lnSpc>
                <a:spcPts val="1919"/>
              </a:lnSpc>
            </a:pPr>
            <a:r>
              <a:rPr lang="en-US" sz="1599">
                <a:solidFill>
                  <a:srgbClr val="FFFFFF"/>
                </a:solidFill>
                <a:latin typeface="Canva Sans"/>
              </a:rPr>
              <a:t>SDN shortlist the best candidates for you and pair you up with graduates who suit your organisation's needs</a:t>
            </a:r>
          </a:p>
        </p:txBody>
      </p:sp>
      <p:sp>
        <p:nvSpPr>
          <p:cNvPr id="41" name="TextBox 41"/>
          <p:cNvSpPr txBox="1"/>
          <p:nvPr/>
        </p:nvSpPr>
        <p:spPr>
          <a:xfrm>
            <a:off x="5302486" y="6536338"/>
            <a:ext cx="3086100" cy="19615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February</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Application Deadline</a:t>
            </a:r>
          </a:p>
          <a:p>
            <a:pPr algn="ctr">
              <a:lnSpc>
                <a:spcPts val="2759"/>
              </a:lnSpc>
            </a:pPr>
            <a:r>
              <a:rPr lang="en-US" sz="2299">
                <a:solidFill>
                  <a:srgbClr val="FFFFFF"/>
                </a:solidFill>
                <a:latin typeface="Canva Sans Bold"/>
              </a:rPr>
              <a:t>&amp;</a:t>
            </a:r>
          </a:p>
          <a:p>
            <a:pPr algn="ctr">
              <a:lnSpc>
                <a:spcPts val="2759"/>
              </a:lnSpc>
            </a:pPr>
            <a:r>
              <a:rPr lang="en-US" sz="2299">
                <a:solidFill>
                  <a:srgbClr val="FFFFFF"/>
                </a:solidFill>
                <a:latin typeface="Canva Sans Bold"/>
              </a:rPr>
              <a:t>Advertisement Closes</a:t>
            </a:r>
          </a:p>
        </p:txBody>
      </p:sp>
      <p:sp>
        <p:nvSpPr>
          <p:cNvPr id="42" name="TextBox 42"/>
          <p:cNvSpPr txBox="1"/>
          <p:nvPr/>
        </p:nvSpPr>
        <p:spPr>
          <a:xfrm>
            <a:off x="876408" y="1850207"/>
            <a:ext cx="6247498" cy="2037715"/>
          </a:xfrm>
          <a:prstGeom prst="rect">
            <a:avLst/>
          </a:prstGeom>
        </p:spPr>
        <p:txBody>
          <a:bodyPr lIns="0" tIns="0" rIns="0" bIns="0" rtlCol="0" anchor="t">
            <a:spAutoFit/>
          </a:bodyPr>
          <a:lstStyle/>
          <a:p>
            <a:pPr algn="ctr">
              <a:lnSpc>
                <a:spcPts val="3220"/>
              </a:lnSpc>
            </a:pPr>
            <a:r>
              <a:rPr lang="en-US" sz="2300">
                <a:solidFill>
                  <a:srgbClr val="FFFFFF"/>
                </a:solidFill>
                <a:latin typeface="Canva Sans Italics"/>
              </a:rPr>
              <a:t>November </a:t>
            </a:r>
          </a:p>
          <a:p>
            <a:pPr algn="ctr">
              <a:lnSpc>
                <a:spcPts val="1400"/>
              </a:lnSpc>
            </a:pPr>
            <a:endParaRPr lang="en-US" sz="2300">
              <a:solidFill>
                <a:srgbClr val="FFFFFF"/>
              </a:solidFill>
              <a:latin typeface="Canva Sans Italics"/>
            </a:endParaRPr>
          </a:p>
          <a:p>
            <a:pPr algn="ctr">
              <a:lnSpc>
                <a:spcPts val="2759"/>
              </a:lnSpc>
            </a:pPr>
            <a:r>
              <a:rPr lang="en-US" sz="2299">
                <a:solidFill>
                  <a:srgbClr val="FFFFFF"/>
                </a:solidFill>
                <a:latin typeface="Canva Sans Bold"/>
              </a:rPr>
              <a:t>Student - Application Process</a:t>
            </a:r>
          </a:p>
          <a:p>
            <a:pPr algn="ctr">
              <a:lnSpc>
                <a:spcPts val="1199"/>
              </a:lnSpc>
            </a:pPr>
            <a:endParaRPr lang="en-US" sz="2299">
              <a:solidFill>
                <a:srgbClr val="FFFFFF"/>
              </a:solidFill>
              <a:latin typeface="Canva Sans Bold"/>
            </a:endParaRPr>
          </a:p>
          <a:p>
            <a:pPr algn="ctr">
              <a:lnSpc>
                <a:spcPts val="2759"/>
              </a:lnSpc>
            </a:pPr>
            <a:r>
              <a:rPr lang="en-US" sz="2299">
                <a:solidFill>
                  <a:srgbClr val="FFFFFF"/>
                </a:solidFill>
                <a:latin typeface="Canva Sans Bold"/>
              </a:rPr>
              <a:t>Organisation - Advertise Placement</a:t>
            </a:r>
          </a:p>
          <a:p>
            <a:pPr algn="ctr">
              <a:lnSpc>
                <a:spcPts val="1199"/>
              </a:lnSpc>
            </a:pPr>
            <a:r>
              <a:rPr lang="en-US" sz="999">
                <a:solidFill>
                  <a:srgbClr val="FFFFFF"/>
                </a:solidFill>
                <a:latin typeface="Canva Sans Bold"/>
              </a:rPr>
              <a:t> </a:t>
            </a:r>
          </a:p>
          <a:p>
            <a:pPr algn="ctr">
              <a:lnSpc>
                <a:spcPts val="1919"/>
              </a:lnSpc>
            </a:pPr>
            <a:r>
              <a:rPr lang="en-US" sz="1599">
                <a:solidFill>
                  <a:srgbClr val="FFFFFF"/>
                </a:solidFill>
                <a:latin typeface="Canva Sans"/>
              </a:rPr>
              <a:t>As an organisation, you will need to advertise your placements with universities and attend events to promote them.  </a:t>
            </a:r>
          </a:p>
        </p:txBody>
      </p:sp>
      <p:grpSp>
        <p:nvGrpSpPr>
          <p:cNvPr id="43" name="Group 43"/>
          <p:cNvGrpSpPr/>
          <p:nvPr/>
        </p:nvGrpSpPr>
        <p:grpSpPr>
          <a:xfrm>
            <a:off x="15099331" y="5617314"/>
            <a:ext cx="3047693" cy="3121607"/>
            <a:chOff x="0" y="0"/>
            <a:chExt cx="4063591" cy="4162142"/>
          </a:xfrm>
        </p:grpSpPr>
        <p:sp>
          <p:nvSpPr>
            <p:cNvPr id="44" name="Freeform 44"/>
            <p:cNvSpPr/>
            <p:nvPr/>
          </p:nvSpPr>
          <p:spPr>
            <a:xfrm>
              <a:off x="0" y="0"/>
              <a:ext cx="4063591" cy="4162142"/>
            </a:xfrm>
            <a:custGeom>
              <a:avLst/>
              <a:gdLst/>
              <a:ahLst/>
              <a:cxnLst/>
              <a:rect l="l" t="t" r="r" b="b"/>
              <a:pathLst>
                <a:path w="4063591" h="4162142">
                  <a:moveTo>
                    <a:pt x="0" y="0"/>
                  </a:moveTo>
                  <a:lnTo>
                    <a:pt x="4063591" y="0"/>
                  </a:lnTo>
                  <a:lnTo>
                    <a:pt x="4063591" y="4162142"/>
                  </a:lnTo>
                  <a:lnTo>
                    <a:pt x="0" y="4162142"/>
                  </a:lnTo>
                  <a:lnTo>
                    <a:pt x="0" y="0"/>
                  </a:lnTo>
                  <a:close/>
                </a:path>
              </a:pathLst>
            </a:custGeom>
            <a:blipFill>
              <a:blip r:embed="rId10">
                <a:extLst>
                  <a:ext uri="{96DAC541-7B7A-43D3-8B79-37D633B846F1}">
                    <asvg:svgBlip xmlns:asvg="http://schemas.microsoft.com/office/drawing/2016/SVG/main" xmlns="" r:embed="rId11"/>
                  </a:ext>
                </a:extLst>
              </a:blip>
              <a:stretch>
                <a:fillRect l="-188" r="-188"/>
              </a:stretch>
            </a:blipFill>
          </p:spPr>
        </p:sp>
        <p:sp>
          <p:nvSpPr>
            <p:cNvPr id="45" name="TextBox 45"/>
            <p:cNvSpPr txBox="1"/>
            <p:nvPr/>
          </p:nvSpPr>
          <p:spPr>
            <a:xfrm>
              <a:off x="401177" y="798532"/>
              <a:ext cx="3148780" cy="2562860"/>
            </a:xfrm>
            <a:prstGeom prst="rect">
              <a:avLst/>
            </a:prstGeom>
          </p:spPr>
          <p:txBody>
            <a:bodyPr lIns="0" tIns="0" rIns="0" bIns="0" rtlCol="0" anchor="t">
              <a:spAutoFit/>
            </a:bodyPr>
            <a:lstStyle/>
            <a:p>
              <a:pPr algn="ctr">
                <a:lnSpc>
                  <a:spcPts val="2940"/>
                </a:lnSpc>
              </a:pPr>
              <a:r>
                <a:rPr lang="en-US" sz="2100">
                  <a:solidFill>
                    <a:srgbClr val="414A4F"/>
                  </a:solidFill>
                  <a:latin typeface="Canva Sans Bold"/>
                </a:rPr>
                <a:t>Remember </a:t>
              </a:r>
            </a:p>
            <a:p>
              <a:pPr algn="ctr">
                <a:lnSpc>
                  <a:spcPts val="2520"/>
                </a:lnSpc>
                <a:spcBef>
                  <a:spcPct val="0"/>
                </a:spcBef>
              </a:pPr>
              <a:r>
                <a:rPr lang="en-US" sz="1800">
                  <a:solidFill>
                    <a:srgbClr val="414A4F"/>
                  </a:solidFill>
                  <a:latin typeface="Canva Sans Bold Italics"/>
                </a:rPr>
                <a:t>This is a template and we will confirm the timeframe once the scheme is up and running</a:t>
              </a:r>
            </a:p>
          </p:txBody>
        </p:sp>
      </p:grpSp>
      <p:grpSp>
        <p:nvGrpSpPr>
          <p:cNvPr id="46" name="Group 46"/>
          <p:cNvGrpSpPr/>
          <p:nvPr/>
        </p:nvGrpSpPr>
        <p:grpSpPr>
          <a:xfrm>
            <a:off x="466388" y="240887"/>
            <a:ext cx="17355224" cy="1334817"/>
            <a:chOff x="0" y="0"/>
            <a:chExt cx="23140298" cy="1779756"/>
          </a:xfrm>
        </p:grpSpPr>
        <p:grpSp>
          <p:nvGrpSpPr>
            <p:cNvPr id="47" name="Group 47"/>
            <p:cNvGrpSpPr/>
            <p:nvPr/>
          </p:nvGrpSpPr>
          <p:grpSpPr>
            <a:xfrm>
              <a:off x="0" y="0"/>
              <a:ext cx="23140298" cy="1779756"/>
              <a:chOff x="0" y="0"/>
              <a:chExt cx="4570923" cy="351557"/>
            </a:xfrm>
          </p:grpSpPr>
          <p:sp>
            <p:nvSpPr>
              <p:cNvPr id="48" name="Freeform 48"/>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5C4395"/>
              </a:solidFill>
            </p:spPr>
          </p:sp>
          <p:sp>
            <p:nvSpPr>
              <p:cNvPr id="49" name="TextBox 4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0" name="TextBox 50"/>
            <p:cNvSpPr txBox="1"/>
            <p:nvPr/>
          </p:nvSpPr>
          <p:spPr>
            <a:xfrm>
              <a:off x="1206089" y="-9525"/>
              <a:ext cx="21210750"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Graduate Scheme</a:t>
              </a:r>
            </a:p>
          </p:txBody>
        </p:sp>
      </p:grpSp>
      <p:sp>
        <p:nvSpPr>
          <p:cNvPr id="51" name="Freeform 51"/>
          <p:cNvSpPr/>
          <p:nvPr/>
        </p:nvSpPr>
        <p:spPr>
          <a:xfrm>
            <a:off x="3058488" y="285383"/>
            <a:ext cx="1961930" cy="1245826"/>
          </a:xfrm>
          <a:custGeom>
            <a:avLst/>
            <a:gdLst/>
            <a:ahLst/>
            <a:cxnLst/>
            <a:rect l="l" t="t" r="r" b="b"/>
            <a:pathLst>
              <a:path w="1961930" h="1245826">
                <a:moveTo>
                  <a:pt x="0" y="0"/>
                </a:moveTo>
                <a:lnTo>
                  <a:pt x="1961930" y="0"/>
                </a:lnTo>
                <a:lnTo>
                  <a:pt x="1961930" y="1245825"/>
                </a:lnTo>
                <a:lnTo>
                  <a:pt x="0" y="1245825"/>
                </a:lnTo>
                <a:lnTo>
                  <a:pt x="0" y="0"/>
                </a:lnTo>
                <a:close/>
              </a:path>
            </a:pathLst>
          </a:custGeom>
          <a:blipFill>
            <a:blip r:embed="rId12"/>
            <a:stretch>
              <a:fillRect/>
            </a:stretch>
          </a:blipFill>
        </p:spPr>
      </p:sp>
      <p:sp>
        <p:nvSpPr>
          <p:cNvPr id="52" name="Freeform 52"/>
          <p:cNvSpPr/>
          <p:nvPr/>
        </p:nvSpPr>
        <p:spPr>
          <a:xfrm flipH="1">
            <a:off x="13588467" y="285383"/>
            <a:ext cx="1961930" cy="1245826"/>
          </a:xfrm>
          <a:custGeom>
            <a:avLst/>
            <a:gdLst/>
            <a:ahLst/>
            <a:cxnLst/>
            <a:rect l="l" t="t" r="r" b="b"/>
            <a:pathLst>
              <a:path w="1961930" h="1245826">
                <a:moveTo>
                  <a:pt x="1961930" y="0"/>
                </a:moveTo>
                <a:lnTo>
                  <a:pt x="0" y="0"/>
                </a:lnTo>
                <a:lnTo>
                  <a:pt x="0" y="1245825"/>
                </a:lnTo>
                <a:lnTo>
                  <a:pt x="1961930" y="1245825"/>
                </a:lnTo>
                <a:lnTo>
                  <a:pt x="1961930" y="0"/>
                </a:lnTo>
                <a:close/>
              </a:path>
            </a:pathLst>
          </a:custGeom>
          <a:blipFill>
            <a:blip r:embed="rId12"/>
            <a:stretch>
              <a:fillRect/>
            </a:stretch>
          </a:blipFill>
        </p:spPr>
      </p:sp>
      <p:sp>
        <p:nvSpPr>
          <p:cNvPr id="53" name="TextBox 53"/>
          <p:cNvSpPr txBox="1"/>
          <p:nvPr/>
        </p:nvSpPr>
        <p:spPr>
          <a:xfrm>
            <a:off x="3729850" y="4938077"/>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54" name="TextBox 54"/>
          <p:cNvSpPr txBox="1"/>
          <p:nvPr/>
        </p:nvSpPr>
        <p:spPr>
          <a:xfrm>
            <a:off x="6381680" y="4915848"/>
            <a:ext cx="132680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r>
              <a:rPr lang="en-US" sz="2199">
                <a:solidFill>
                  <a:srgbClr val="000000"/>
                </a:solidFill>
                <a:latin typeface="Canva Sans"/>
              </a:rPr>
              <a:t> </a:t>
            </a:r>
          </a:p>
        </p:txBody>
      </p:sp>
      <p:sp>
        <p:nvSpPr>
          <p:cNvPr id="55" name="TextBox 55"/>
          <p:cNvSpPr txBox="1"/>
          <p:nvPr/>
        </p:nvSpPr>
        <p:spPr>
          <a:xfrm>
            <a:off x="8893477" y="4938077"/>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56" name="TextBox 56"/>
          <p:cNvSpPr txBox="1"/>
          <p:nvPr/>
        </p:nvSpPr>
        <p:spPr>
          <a:xfrm>
            <a:off x="11554789" y="4938077"/>
            <a:ext cx="1326059"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p>
        </p:txBody>
      </p:sp>
      <p:sp>
        <p:nvSpPr>
          <p:cNvPr id="57" name="TextBox 57"/>
          <p:cNvSpPr txBox="1"/>
          <p:nvPr/>
        </p:nvSpPr>
        <p:spPr>
          <a:xfrm>
            <a:off x="14137138" y="4925745"/>
            <a:ext cx="1334095"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r>
              <a:rPr lang="en-US" sz="2199">
                <a:solidFill>
                  <a:srgbClr val="000000"/>
                </a:solidFill>
                <a:latin typeface="Canva Sans"/>
              </a:rPr>
              <a:t> </a:t>
            </a:r>
          </a:p>
        </p:txBody>
      </p:sp>
      <p:grpSp>
        <p:nvGrpSpPr>
          <p:cNvPr id="58" name="Group 22"/>
          <p:cNvGrpSpPr/>
          <p:nvPr/>
        </p:nvGrpSpPr>
        <p:grpSpPr>
          <a:xfrm>
            <a:off x="-16170" y="8899861"/>
            <a:ext cx="18790086" cy="1387139"/>
            <a:chOff x="0" y="0"/>
            <a:chExt cx="25213090" cy="1881487"/>
          </a:xfrm>
        </p:grpSpPr>
        <p:sp>
          <p:nvSpPr>
            <p:cNvPr id="59"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3"/>
              <a:stretch>
                <a:fillRect/>
              </a:stretch>
            </a:blipFill>
          </p:spPr>
        </p:sp>
        <p:sp>
          <p:nvSpPr>
            <p:cNvPr id="60"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4"/>
              <a:stretch>
                <a:fillRect t="-1413" r="-883" b="-218861"/>
              </a:stretch>
            </a:blipFill>
          </p:spPr>
        </p:sp>
        <p:grpSp>
          <p:nvGrpSpPr>
            <p:cNvPr id="61" name="Group 25"/>
            <p:cNvGrpSpPr/>
            <p:nvPr/>
          </p:nvGrpSpPr>
          <p:grpSpPr>
            <a:xfrm>
              <a:off x="3694685" y="74230"/>
              <a:ext cx="1881165" cy="1807257"/>
              <a:chOff x="0" y="0"/>
              <a:chExt cx="1275829" cy="1225704"/>
            </a:xfrm>
          </p:grpSpPr>
          <p:sp>
            <p:nvSpPr>
              <p:cNvPr id="67"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8"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62"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5"/>
              <a:stretch>
                <a:fillRect/>
              </a:stretch>
            </a:blipFill>
          </p:spPr>
        </p:sp>
        <p:sp>
          <p:nvSpPr>
            <p:cNvPr id="63"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6"/>
              <a:stretch>
                <a:fillRect t="-110933" b="-110114"/>
              </a:stretch>
            </a:blipFill>
          </p:spPr>
        </p:sp>
        <p:sp>
          <p:nvSpPr>
            <p:cNvPr id="64"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7"/>
              <a:stretch>
                <a:fillRect/>
              </a:stretch>
            </a:blipFill>
          </p:spPr>
        </p:sp>
        <p:sp>
          <p:nvSpPr>
            <p:cNvPr id="65"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8"/>
              <a:stretch>
                <a:fillRect/>
              </a:stretch>
            </a:blipFill>
          </p:spPr>
        </p:sp>
        <p:sp>
          <p:nvSpPr>
            <p:cNvPr id="66"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9"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16170" y="2710358"/>
            <a:ext cx="18454409" cy="5789232"/>
            <a:chOff x="0" y="0"/>
            <a:chExt cx="4860421" cy="1524736"/>
          </a:xfrm>
        </p:grpSpPr>
        <p:sp>
          <p:nvSpPr>
            <p:cNvPr id="3" name="Freeform 3"/>
            <p:cNvSpPr/>
            <p:nvPr/>
          </p:nvSpPr>
          <p:spPr>
            <a:xfrm>
              <a:off x="0" y="0"/>
              <a:ext cx="4860420" cy="1524736"/>
            </a:xfrm>
            <a:custGeom>
              <a:avLst/>
              <a:gdLst/>
              <a:ahLst/>
              <a:cxnLst/>
              <a:rect l="l" t="t" r="r" b="b"/>
              <a:pathLst>
                <a:path w="4860420" h="1524736">
                  <a:moveTo>
                    <a:pt x="0" y="0"/>
                  </a:moveTo>
                  <a:lnTo>
                    <a:pt x="4860420" y="0"/>
                  </a:lnTo>
                  <a:lnTo>
                    <a:pt x="4860420" y="1524736"/>
                  </a:lnTo>
                  <a:lnTo>
                    <a:pt x="0" y="152473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1692746" y="2894550"/>
            <a:ext cx="5983761" cy="5420119"/>
            <a:chOff x="0" y="0"/>
            <a:chExt cx="1575970" cy="1427521"/>
          </a:xfrm>
        </p:grpSpPr>
        <p:sp>
          <p:nvSpPr>
            <p:cNvPr id="6" name="Freeform 6"/>
            <p:cNvSpPr/>
            <p:nvPr/>
          </p:nvSpPr>
          <p:spPr>
            <a:xfrm>
              <a:off x="0" y="0"/>
              <a:ext cx="1575970" cy="1427521"/>
            </a:xfrm>
            <a:custGeom>
              <a:avLst/>
              <a:gdLst/>
              <a:ahLst/>
              <a:cxnLst/>
              <a:rect l="l" t="t" r="r" b="b"/>
              <a:pathLst>
                <a:path w="1575970" h="1427521">
                  <a:moveTo>
                    <a:pt x="65985" y="0"/>
                  </a:moveTo>
                  <a:lnTo>
                    <a:pt x="1509985" y="0"/>
                  </a:lnTo>
                  <a:cubicBezTo>
                    <a:pt x="1527485" y="0"/>
                    <a:pt x="1544269" y="6952"/>
                    <a:pt x="1556643" y="19327"/>
                  </a:cubicBezTo>
                  <a:cubicBezTo>
                    <a:pt x="1569018" y="31701"/>
                    <a:pt x="1575970" y="48485"/>
                    <a:pt x="1575970" y="65985"/>
                  </a:cubicBezTo>
                  <a:lnTo>
                    <a:pt x="1575970" y="1361536"/>
                  </a:lnTo>
                  <a:cubicBezTo>
                    <a:pt x="1575970" y="1379037"/>
                    <a:pt x="1569018" y="1395820"/>
                    <a:pt x="1556643" y="1408195"/>
                  </a:cubicBezTo>
                  <a:cubicBezTo>
                    <a:pt x="1544269" y="1420569"/>
                    <a:pt x="1527485" y="1427521"/>
                    <a:pt x="1509985" y="1427521"/>
                  </a:cubicBezTo>
                  <a:lnTo>
                    <a:pt x="65985" y="1427521"/>
                  </a:lnTo>
                  <a:cubicBezTo>
                    <a:pt x="48485" y="1427521"/>
                    <a:pt x="31701" y="1420569"/>
                    <a:pt x="19327" y="1408195"/>
                  </a:cubicBezTo>
                  <a:cubicBezTo>
                    <a:pt x="6952" y="1395820"/>
                    <a:pt x="0" y="1379037"/>
                    <a:pt x="0" y="1361536"/>
                  </a:cubicBezTo>
                  <a:lnTo>
                    <a:pt x="0" y="65985"/>
                  </a:lnTo>
                  <a:cubicBezTo>
                    <a:pt x="0" y="48485"/>
                    <a:pt x="6952" y="31701"/>
                    <a:pt x="19327" y="19327"/>
                  </a:cubicBezTo>
                  <a:cubicBezTo>
                    <a:pt x="31701" y="6952"/>
                    <a:pt x="48485" y="0"/>
                    <a:pt x="65985" y="0"/>
                  </a:cubicBezTo>
                  <a:close/>
                </a:path>
              </a:pathLst>
            </a:custGeom>
            <a:solidFill>
              <a:srgbClr val="414A4F"/>
            </a:solidFill>
            <a:ln w="38100">
              <a:solidFill>
                <a:srgbClr val="414A4F"/>
              </a:solidFill>
            </a:ln>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466388" y="240887"/>
            <a:ext cx="17355224" cy="2058717"/>
            <a:chOff x="0" y="0"/>
            <a:chExt cx="23140298" cy="2744956"/>
          </a:xfrm>
        </p:grpSpPr>
        <p:grpSp>
          <p:nvGrpSpPr>
            <p:cNvPr id="21" name="Group 21"/>
            <p:cNvGrpSpPr/>
            <p:nvPr/>
          </p:nvGrpSpPr>
          <p:grpSpPr>
            <a:xfrm>
              <a:off x="0" y="0"/>
              <a:ext cx="23140298" cy="2744956"/>
              <a:chOff x="0" y="0"/>
              <a:chExt cx="4570923" cy="542214"/>
            </a:xfrm>
          </p:grpSpPr>
          <p:sp>
            <p:nvSpPr>
              <p:cNvPr id="22" name="Freeform 22"/>
              <p:cNvSpPr/>
              <p:nvPr/>
            </p:nvSpPr>
            <p:spPr>
              <a:xfrm>
                <a:off x="0" y="0"/>
                <a:ext cx="4570923" cy="542214"/>
              </a:xfrm>
              <a:custGeom>
                <a:avLst/>
                <a:gdLst/>
                <a:ahLst/>
                <a:cxnLst/>
                <a:rect l="l" t="t" r="r" b="b"/>
                <a:pathLst>
                  <a:path w="4570923" h="542214">
                    <a:moveTo>
                      <a:pt x="22750" y="0"/>
                    </a:moveTo>
                    <a:lnTo>
                      <a:pt x="4548172" y="0"/>
                    </a:lnTo>
                    <a:cubicBezTo>
                      <a:pt x="4560737" y="0"/>
                      <a:pt x="4570923" y="10186"/>
                      <a:pt x="4570923" y="22750"/>
                    </a:cubicBezTo>
                    <a:lnTo>
                      <a:pt x="4570923" y="519463"/>
                    </a:lnTo>
                    <a:cubicBezTo>
                      <a:pt x="4570923" y="525497"/>
                      <a:pt x="4568526" y="531284"/>
                      <a:pt x="4564259" y="535550"/>
                    </a:cubicBezTo>
                    <a:cubicBezTo>
                      <a:pt x="4559993" y="539817"/>
                      <a:pt x="4554207" y="542214"/>
                      <a:pt x="4548172" y="542214"/>
                    </a:cubicBezTo>
                    <a:lnTo>
                      <a:pt x="22750" y="542214"/>
                    </a:lnTo>
                    <a:cubicBezTo>
                      <a:pt x="10186" y="542214"/>
                      <a:pt x="0" y="532028"/>
                      <a:pt x="0" y="519463"/>
                    </a:cubicBezTo>
                    <a:lnTo>
                      <a:pt x="0" y="22750"/>
                    </a:lnTo>
                    <a:cubicBezTo>
                      <a:pt x="0" y="10186"/>
                      <a:pt x="10186" y="0"/>
                      <a:pt x="22750" y="0"/>
                    </a:cubicBezTo>
                    <a:close/>
                  </a:path>
                </a:pathLst>
              </a:custGeom>
              <a:solidFill>
                <a:srgbClr val="2CA9C3"/>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206089" y="-9525"/>
              <a:ext cx="21210750" cy="24987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Work Experience</a:t>
              </a:r>
            </a:p>
            <a:p>
              <a:pPr algn="ctr">
                <a:lnSpc>
                  <a:spcPts val="5759"/>
                </a:lnSpc>
              </a:pPr>
              <a:r>
                <a:rPr lang="en-US" sz="4800">
                  <a:solidFill>
                    <a:srgbClr val="FFFFFF"/>
                  </a:solidFill>
                  <a:latin typeface="Canva Sans"/>
                </a:rPr>
                <a:t>Year 10/11 and Year 12</a:t>
              </a:r>
            </a:p>
          </p:txBody>
        </p:sp>
      </p:grpSp>
      <p:grpSp>
        <p:nvGrpSpPr>
          <p:cNvPr id="25" name="Group 25"/>
          <p:cNvGrpSpPr/>
          <p:nvPr/>
        </p:nvGrpSpPr>
        <p:grpSpPr>
          <a:xfrm>
            <a:off x="12193573" y="3402854"/>
            <a:ext cx="2202120" cy="2202120"/>
            <a:chOff x="0" y="0"/>
            <a:chExt cx="2936160" cy="2936160"/>
          </a:xfrm>
        </p:grpSpPr>
        <p:sp>
          <p:nvSpPr>
            <p:cNvPr id="26" name="Freeform 26"/>
            <p:cNvSpPr/>
            <p:nvPr/>
          </p:nvSpPr>
          <p:spPr>
            <a:xfrm>
              <a:off x="0" y="0"/>
              <a:ext cx="2936160" cy="2936160"/>
            </a:xfrm>
            <a:custGeom>
              <a:avLst/>
              <a:gdLst/>
              <a:ahLst/>
              <a:cxnLst/>
              <a:rect l="l" t="t" r="r" b="b"/>
              <a:pathLst>
                <a:path w="2936160" h="2936160">
                  <a:moveTo>
                    <a:pt x="0" y="0"/>
                  </a:moveTo>
                  <a:lnTo>
                    <a:pt x="2936160" y="0"/>
                  </a:lnTo>
                  <a:lnTo>
                    <a:pt x="2936160" y="2936160"/>
                  </a:lnTo>
                  <a:lnTo>
                    <a:pt x="0" y="2936160"/>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sp>
        <p:nvSpPr>
          <p:cNvPr id="27" name="TextBox 27"/>
          <p:cNvSpPr txBox="1"/>
          <p:nvPr/>
        </p:nvSpPr>
        <p:spPr>
          <a:xfrm>
            <a:off x="14684627" y="3364754"/>
            <a:ext cx="2676796" cy="2213610"/>
          </a:xfrm>
          <a:prstGeom prst="rect">
            <a:avLst/>
          </a:prstGeom>
        </p:spPr>
        <p:txBody>
          <a:bodyPr lIns="0" tIns="0" rIns="0" bIns="0" rtlCol="0" anchor="t">
            <a:spAutoFit/>
          </a:bodyPr>
          <a:lstStyle/>
          <a:p>
            <a:pPr algn="ctr">
              <a:lnSpc>
                <a:spcPts val="2940"/>
              </a:lnSpc>
            </a:pPr>
            <a:r>
              <a:rPr lang="en-US" sz="2100">
                <a:solidFill>
                  <a:srgbClr val="FFFFFF"/>
                </a:solidFill>
                <a:latin typeface="Canva Sans Italics"/>
              </a:rPr>
              <a:t>One NHS Finance - </a:t>
            </a:r>
          </a:p>
          <a:p>
            <a:pPr algn="ctr">
              <a:lnSpc>
                <a:spcPts val="2940"/>
              </a:lnSpc>
            </a:pPr>
            <a:r>
              <a:rPr lang="en-US" sz="2100">
                <a:solidFill>
                  <a:srgbClr val="FFFFFF"/>
                </a:solidFill>
                <a:latin typeface="Canva Sans Italics"/>
              </a:rPr>
              <a:t>Access Accountancy:</a:t>
            </a:r>
          </a:p>
          <a:p>
            <a:pPr algn="ctr">
              <a:lnSpc>
                <a:spcPts val="2940"/>
              </a:lnSpc>
              <a:spcBef>
                <a:spcPct val="0"/>
              </a:spcBef>
            </a:pPr>
            <a:r>
              <a:rPr lang="en-US" sz="2100">
                <a:solidFill>
                  <a:srgbClr val="FFFFFF"/>
                </a:solidFill>
                <a:latin typeface="Canva Sans Italics"/>
              </a:rPr>
              <a:t>A useful guide on hosting work experience students</a:t>
            </a:r>
          </a:p>
        </p:txBody>
      </p:sp>
      <p:sp>
        <p:nvSpPr>
          <p:cNvPr id="28" name="TextBox 28"/>
          <p:cNvSpPr txBox="1"/>
          <p:nvPr/>
        </p:nvSpPr>
        <p:spPr>
          <a:xfrm>
            <a:off x="15475784" y="6671450"/>
            <a:ext cx="1094482" cy="323215"/>
          </a:xfrm>
          <a:prstGeom prst="rect">
            <a:avLst/>
          </a:prstGeom>
        </p:spPr>
        <p:txBody>
          <a:bodyPr lIns="0" tIns="0" rIns="0" bIns="0" rtlCol="0" anchor="t">
            <a:spAutoFit/>
          </a:bodyPr>
          <a:lstStyle/>
          <a:p>
            <a:pPr algn="ctr">
              <a:lnSpc>
                <a:spcPts val="2659"/>
              </a:lnSpc>
              <a:spcBef>
                <a:spcPct val="0"/>
              </a:spcBef>
            </a:pPr>
            <a:r>
              <a:rPr lang="en-US" sz="1899">
                <a:solidFill>
                  <a:srgbClr val="414A4F"/>
                </a:solidFill>
                <a:latin typeface="Canva Sans Bold"/>
              </a:rPr>
              <a:t>QR CODE</a:t>
            </a:r>
          </a:p>
        </p:txBody>
      </p:sp>
      <p:sp>
        <p:nvSpPr>
          <p:cNvPr id="29" name="TextBox 29"/>
          <p:cNvSpPr txBox="1"/>
          <p:nvPr/>
        </p:nvSpPr>
        <p:spPr>
          <a:xfrm>
            <a:off x="11978472" y="6097728"/>
            <a:ext cx="5382951" cy="1470660"/>
          </a:xfrm>
          <a:prstGeom prst="rect">
            <a:avLst/>
          </a:prstGeom>
        </p:spPr>
        <p:txBody>
          <a:bodyPr lIns="0" tIns="0" rIns="0" bIns="0" rtlCol="0" anchor="t">
            <a:spAutoFit/>
          </a:bodyPr>
          <a:lstStyle/>
          <a:p>
            <a:pPr algn="ctr">
              <a:lnSpc>
                <a:spcPts val="2940"/>
              </a:lnSpc>
            </a:pPr>
            <a:r>
              <a:rPr lang="en-US" sz="2100">
                <a:solidFill>
                  <a:srgbClr val="FFFFFF"/>
                </a:solidFill>
                <a:latin typeface="Canva Sans Bold Italics"/>
              </a:rPr>
              <a:t>Coming soon...</a:t>
            </a:r>
          </a:p>
          <a:p>
            <a:pPr algn="ctr">
              <a:lnSpc>
                <a:spcPts val="2940"/>
              </a:lnSpc>
              <a:spcBef>
                <a:spcPct val="0"/>
              </a:spcBef>
            </a:pPr>
            <a:r>
              <a:rPr lang="en-US" sz="2100">
                <a:solidFill>
                  <a:srgbClr val="FFFFFF"/>
                </a:solidFill>
                <a:latin typeface="Canva Sans Italics"/>
              </a:rPr>
              <a:t>Our North East and Yorkshire Skills Development Network guide on hosting work experience students</a:t>
            </a:r>
          </a:p>
        </p:txBody>
      </p:sp>
      <p:sp>
        <p:nvSpPr>
          <p:cNvPr id="30" name="TextBox 30"/>
          <p:cNvSpPr txBox="1"/>
          <p:nvPr/>
        </p:nvSpPr>
        <p:spPr>
          <a:xfrm>
            <a:off x="611493" y="3099535"/>
            <a:ext cx="10747878" cy="4295775"/>
          </a:xfrm>
          <a:prstGeom prst="rect">
            <a:avLst/>
          </a:prstGeom>
        </p:spPr>
        <p:txBody>
          <a:bodyPr lIns="0" tIns="0" rIns="0" bIns="0" rtlCol="0" anchor="t">
            <a:spAutoFit/>
          </a:bodyPr>
          <a:lstStyle/>
          <a:p>
            <a:pPr algn="ctr">
              <a:lnSpc>
                <a:spcPts val="2879"/>
              </a:lnSpc>
            </a:pPr>
            <a:r>
              <a:rPr lang="en-US" sz="2399">
                <a:solidFill>
                  <a:srgbClr val="000000"/>
                </a:solidFill>
                <a:latin typeface="Canva Sans Bold"/>
              </a:rPr>
              <a:t>Work experience is an opportunity to introduce young people to the reality of working life.</a:t>
            </a:r>
          </a:p>
          <a:p>
            <a:pPr algn="ctr">
              <a:lnSpc>
                <a:spcPts val="1320"/>
              </a:lnSpc>
            </a:pPr>
            <a:endParaRPr lang="en-US" sz="2399">
              <a:solidFill>
                <a:srgbClr val="000000"/>
              </a:solidFill>
              <a:latin typeface="Canva Sans Bold"/>
            </a:endParaRPr>
          </a:p>
          <a:p>
            <a:pPr algn="ctr">
              <a:lnSpc>
                <a:spcPts val="1319"/>
              </a:lnSpc>
            </a:pPr>
            <a:endParaRPr lang="en-US" sz="2399">
              <a:solidFill>
                <a:srgbClr val="000000"/>
              </a:solidFill>
              <a:latin typeface="Canva Sans Bold"/>
            </a:endParaRPr>
          </a:p>
          <a:p>
            <a:pPr>
              <a:lnSpc>
                <a:spcPts val="2879"/>
              </a:lnSpc>
            </a:pPr>
            <a:r>
              <a:rPr lang="en-US" sz="2399">
                <a:solidFill>
                  <a:srgbClr val="000000"/>
                </a:solidFill>
                <a:latin typeface="Canva Sans Bold Italics"/>
              </a:rPr>
              <a:t>Benefits for employers:</a:t>
            </a:r>
          </a:p>
          <a:p>
            <a:pPr marL="518157" lvl="1" indent="-259078">
              <a:lnSpc>
                <a:spcPts val="2879"/>
              </a:lnSpc>
              <a:buFont typeface="Arial"/>
              <a:buChar char="•"/>
            </a:pPr>
            <a:r>
              <a:rPr lang="en-US" sz="2399">
                <a:solidFill>
                  <a:srgbClr val="000000"/>
                </a:solidFill>
                <a:latin typeface="Canva Sans"/>
              </a:rPr>
              <a:t>Grow your own - get access to the up and coming talent of the future.</a:t>
            </a:r>
          </a:p>
          <a:p>
            <a:pPr marL="518157" lvl="1" indent="-259078">
              <a:lnSpc>
                <a:spcPts val="2879"/>
              </a:lnSpc>
              <a:buFont typeface="Arial"/>
              <a:buChar char="•"/>
            </a:pPr>
            <a:r>
              <a:rPr lang="en-US" sz="2399">
                <a:solidFill>
                  <a:srgbClr val="000000"/>
                </a:solidFill>
                <a:latin typeface="Canva Sans"/>
              </a:rPr>
              <a:t>Develop employees - involve your team members in the placement, providing potential management opportunities helping employees feel motivated and loyal to the business.</a:t>
            </a:r>
          </a:p>
          <a:p>
            <a:pPr marL="518157" lvl="1" indent="-259078">
              <a:lnSpc>
                <a:spcPts val="2879"/>
              </a:lnSpc>
              <a:buFont typeface="Arial"/>
              <a:buChar char="•"/>
            </a:pPr>
            <a:r>
              <a:rPr lang="en-US" sz="2399">
                <a:solidFill>
                  <a:srgbClr val="000000"/>
                </a:solidFill>
                <a:latin typeface="Canva Sans"/>
              </a:rPr>
              <a:t>Get additional help at no cost - as an employer, you do not have to pay students on work experience.</a:t>
            </a:r>
          </a:p>
          <a:p>
            <a:pPr marL="518157" lvl="1" indent="-259078">
              <a:lnSpc>
                <a:spcPts val="2879"/>
              </a:lnSpc>
              <a:buFont typeface="Arial"/>
              <a:buChar char="•"/>
            </a:pPr>
            <a:r>
              <a:rPr lang="en-US" sz="2399">
                <a:solidFill>
                  <a:srgbClr val="000000"/>
                </a:solidFill>
                <a:latin typeface="Canva Sans"/>
              </a:rPr>
              <a:t>Achieve a new perspective - young people often bring fresh ideas and approaches which may open up new ways of working and innovation.</a:t>
            </a:r>
          </a:p>
        </p:txBody>
      </p:sp>
      <p:grpSp>
        <p:nvGrpSpPr>
          <p:cNvPr id="31" name="Group 22"/>
          <p:cNvGrpSpPr/>
          <p:nvPr/>
        </p:nvGrpSpPr>
        <p:grpSpPr>
          <a:xfrm>
            <a:off x="-16170" y="8899861"/>
            <a:ext cx="18790086" cy="1387139"/>
            <a:chOff x="0" y="0"/>
            <a:chExt cx="25213090" cy="1881487"/>
          </a:xfrm>
        </p:grpSpPr>
        <p:sp>
          <p:nvSpPr>
            <p:cNvPr id="32"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33"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34" name="Group 25"/>
            <p:cNvGrpSpPr/>
            <p:nvPr/>
          </p:nvGrpSpPr>
          <p:grpSpPr>
            <a:xfrm>
              <a:off x="3694685" y="74230"/>
              <a:ext cx="1881165" cy="1807257"/>
              <a:chOff x="0" y="0"/>
              <a:chExt cx="1275829" cy="1225704"/>
            </a:xfrm>
          </p:grpSpPr>
          <p:sp>
            <p:nvSpPr>
              <p:cNvPr id="40"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41"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5"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36"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37"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38"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39"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19"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14" name="Group 14"/>
          <p:cNvGrpSpPr/>
          <p:nvPr/>
        </p:nvGrpSpPr>
        <p:grpSpPr>
          <a:xfrm>
            <a:off x="466388" y="240887"/>
            <a:ext cx="17355224" cy="1877742"/>
            <a:chOff x="0" y="0"/>
            <a:chExt cx="23140298" cy="2503656"/>
          </a:xfrm>
        </p:grpSpPr>
        <p:grpSp>
          <p:nvGrpSpPr>
            <p:cNvPr id="15" name="Group 15"/>
            <p:cNvGrpSpPr/>
            <p:nvPr/>
          </p:nvGrpSpPr>
          <p:grpSpPr>
            <a:xfrm>
              <a:off x="0" y="0"/>
              <a:ext cx="23140298" cy="2503656"/>
              <a:chOff x="0" y="0"/>
              <a:chExt cx="4570923" cy="494549"/>
            </a:xfrm>
          </p:grpSpPr>
          <p:sp>
            <p:nvSpPr>
              <p:cNvPr id="16" name="Freeform 16"/>
              <p:cNvSpPr/>
              <p:nvPr/>
            </p:nvSpPr>
            <p:spPr>
              <a:xfrm>
                <a:off x="0" y="0"/>
                <a:ext cx="4570923" cy="494549"/>
              </a:xfrm>
              <a:custGeom>
                <a:avLst/>
                <a:gdLst/>
                <a:ahLst/>
                <a:cxnLst/>
                <a:rect l="l" t="t" r="r" b="b"/>
                <a:pathLst>
                  <a:path w="4570923" h="494549">
                    <a:moveTo>
                      <a:pt x="22750" y="0"/>
                    </a:moveTo>
                    <a:lnTo>
                      <a:pt x="4548172" y="0"/>
                    </a:lnTo>
                    <a:cubicBezTo>
                      <a:pt x="4560737" y="0"/>
                      <a:pt x="4570923" y="10186"/>
                      <a:pt x="4570923" y="22750"/>
                    </a:cubicBezTo>
                    <a:lnTo>
                      <a:pt x="4570923" y="471799"/>
                    </a:lnTo>
                    <a:cubicBezTo>
                      <a:pt x="4570923" y="477833"/>
                      <a:pt x="4568526" y="483619"/>
                      <a:pt x="4564259" y="487886"/>
                    </a:cubicBezTo>
                    <a:cubicBezTo>
                      <a:pt x="4559993" y="492152"/>
                      <a:pt x="4554207" y="494549"/>
                      <a:pt x="4548172" y="494549"/>
                    </a:cubicBezTo>
                    <a:lnTo>
                      <a:pt x="22750" y="494549"/>
                    </a:lnTo>
                    <a:cubicBezTo>
                      <a:pt x="10186" y="494549"/>
                      <a:pt x="0" y="484364"/>
                      <a:pt x="0" y="471799"/>
                    </a:cubicBezTo>
                    <a:lnTo>
                      <a:pt x="0" y="22750"/>
                    </a:lnTo>
                    <a:cubicBezTo>
                      <a:pt x="0" y="10186"/>
                      <a:pt x="10186" y="0"/>
                      <a:pt x="22750" y="0"/>
                    </a:cubicBezTo>
                    <a:close/>
                  </a:path>
                </a:pathLst>
              </a:custGeom>
              <a:solidFill>
                <a:srgbClr val="2CA9C3"/>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206089" y="-9525"/>
              <a:ext cx="21210750" cy="22574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Work Experience</a:t>
              </a:r>
            </a:p>
            <a:p>
              <a:pPr algn="ctr">
                <a:lnSpc>
                  <a:spcPts val="4320"/>
                </a:lnSpc>
              </a:pPr>
              <a:r>
                <a:rPr lang="en-US" sz="3600">
                  <a:solidFill>
                    <a:srgbClr val="FFFFFF"/>
                  </a:solidFill>
                  <a:latin typeface="Canva Sans"/>
                </a:rPr>
                <a:t>Year 10/11 and Year 12</a:t>
              </a:r>
            </a:p>
          </p:txBody>
        </p:sp>
      </p:grpSp>
      <p:sp>
        <p:nvSpPr>
          <p:cNvPr id="19" name="AutoShape 19"/>
          <p:cNvSpPr/>
          <p:nvPr/>
        </p:nvSpPr>
        <p:spPr>
          <a:xfrm flipH="1" flipV="1">
            <a:off x="4512029" y="4429755"/>
            <a:ext cx="0" cy="1405542"/>
          </a:xfrm>
          <a:prstGeom prst="line">
            <a:avLst/>
          </a:prstGeom>
          <a:ln w="38100" cap="flat">
            <a:solidFill>
              <a:srgbClr val="FFFFFF"/>
            </a:solidFill>
            <a:prstDash val="solid"/>
            <a:headEnd type="oval" w="lg" len="lg"/>
            <a:tailEnd type="oval" w="lg" len="lg"/>
          </a:ln>
        </p:spPr>
      </p:sp>
      <p:grpSp>
        <p:nvGrpSpPr>
          <p:cNvPr id="20" name="Group 20"/>
          <p:cNvGrpSpPr/>
          <p:nvPr/>
        </p:nvGrpSpPr>
        <p:grpSpPr>
          <a:xfrm>
            <a:off x="2988029" y="5132526"/>
            <a:ext cx="3086100" cy="1543050"/>
            <a:chOff x="0" y="0"/>
            <a:chExt cx="812800" cy="406400"/>
          </a:xfrm>
        </p:grpSpPr>
        <p:sp>
          <p:nvSpPr>
            <p:cNvPr id="21" name="Freeform 21"/>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22" name="TextBox 22"/>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3" name="AutoShape 23"/>
          <p:cNvSpPr/>
          <p:nvPr/>
        </p:nvSpPr>
        <p:spPr>
          <a:xfrm flipH="1" flipV="1">
            <a:off x="7098397" y="5694310"/>
            <a:ext cx="0" cy="1405542"/>
          </a:xfrm>
          <a:prstGeom prst="line">
            <a:avLst/>
          </a:prstGeom>
          <a:ln w="38100" cap="flat">
            <a:solidFill>
              <a:srgbClr val="FFFFFF"/>
            </a:solidFill>
            <a:prstDash val="solid"/>
            <a:headEnd type="oval" w="lg" len="lg"/>
            <a:tailEnd type="oval" w="lg" len="lg"/>
          </a:ln>
        </p:spPr>
      </p:sp>
      <p:grpSp>
        <p:nvGrpSpPr>
          <p:cNvPr id="24" name="Group 24"/>
          <p:cNvGrpSpPr/>
          <p:nvPr/>
        </p:nvGrpSpPr>
        <p:grpSpPr>
          <a:xfrm>
            <a:off x="5574397" y="5132526"/>
            <a:ext cx="3086100" cy="1543050"/>
            <a:chOff x="0" y="0"/>
            <a:chExt cx="812800" cy="406400"/>
          </a:xfrm>
        </p:grpSpPr>
        <p:sp>
          <p:nvSpPr>
            <p:cNvPr id="25" name="Freeform 2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26" name="TextBox 26"/>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flipH="1" flipV="1">
            <a:off x="9496425" y="4429755"/>
            <a:ext cx="0" cy="1405542"/>
          </a:xfrm>
          <a:prstGeom prst="line">
            <a:avLst/>
          </a:prstGeom>
          <a:ln w="38100" cap="flat">
            <a:solidFill>
              <a:srgbClr val="FFFFFF"/>
            </a:solidFill>
            <a:prstDash val="solid"/>
            <a:headEnd type="oval" w="lg" len="lg"/>
            <a:tailEnd type="oval" w="lg" len="lg"/>
          </a:ln>
        </p:spPr>
      </p:sp>
      <p:grpSp>
        <p:nvGrpSpPr>
          <p:cNvPr id="28" name="Group 28"/>
          <p:cNvGrpSpPr/>
          <p:nvPr/>
        </p:nvGrpSpPr>
        <p:grpSpPr>
          <a:xfrm>
            <a:off x="8160765" y="5132526"/>
            <a:ext cx="3086100" cy="1543050"/>
            <a:chOff x="0" y="0"/>
            <a:chExt cx="812800" cy="406400"/>
          </a:xfrm>
        </p:grpSpPr>
        <p:sp>
          <p:nvSpPr>
            <p:cNvPr id="29" name="Freeform 2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0" name="TextBox 30"/>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1" name="AutoShape 31"/>
          <p:cNvSpPr/>
          <p:nvPr/>
        </p:nvSpPr>
        <p:spPr>
          <a:xfrm flipH="1" flipV="1">
            <a:off x="12309233" y="5694310"/>
            <a:ext cx="0" cy="1405542"/>
          </a:xfrm>
          <a:prstGeom prst="line">
            <a:avLst/>
          </a:prstGeom>
          <a:ln w="38100" cap="flat">
            <a:solidFill>
              <a:srgbClr val="FFFFFF"/>
            </a:solidFill>
            <a:prstDash val="solid"/>
            <a:headEnd type="oval" w="lg" len="lg"/>
            <a:tailEnd type="oval" w="lg" len="lg"/>
          </a:ln>
        </p:spPr>
      </p:sp>
      <p:grpSp>
        <p:nvGrpSpPr>
          <p:cNvPr id="32" name="Group 32"/>
          <p:cNvGrpSpPr/>
          <p:nvPr/>
        </p:nvGrpSpPr>
        <p:grpSpPr>
          <a:xfrm>
            <a:off x="10747133" y="5132526"/>
            <a:ext cx="3086100" cy="1543050"/>
            <a:chOff x="0" y="0"/>
            <a:chExt cx="812800" cy="406400"/>
          </a:xfrm>
        </p:grpSpPr>
        <p:sp>
          <p:nvSpPr>
            <p:cNvPr id="33" name="Freeform 3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4" name="TextBox 34"/>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5" name="AutoShape 35"/>
          <p:cNvSpPr/>
          <p:nvPr/>
        </p:nvSpPr>
        <p:spPr>
          <a:xfrm flipH="1" flipV="1">
            <a:off x="14857501" y="4577760"/>
            <a:ext cx="0" cy="1405542"/>
          </a:xfrm>
          <a:prstGeom prst="line">
            <a:avLst/>
          </a:prstGeom>
          <a:ln w="38100" cap="flat">
            <a:solidFill>
              <a:srgbClr val="FFFFFF"/>
            </a:solidFill>
            <a:prstDash val="solid"/>
            <a:headEnd type="oval" w="lg" len="lg"/>
            <a:tailEnd type="oval" w="lg" len="lg"/>
          </a:ln>
        </p:spPr>
      </p:sp>
      <p:grpSp>
        <p:nvGrpSpPr>
          <p:cNvPr id="36" name="Group 36"/>
          <p:cNvGrpSpPr/>
          <p:nvPr/>
        </p:nvGrpSpPr>
        <p:grpSpPr>
          <a:xfrm>
            <a:off x="13333501" y="5132526"/>
            <a:ext cx="3086100" cy="1543050"/>
            <a:chOff x="0" y="0"/>
            <a:chExt cx="812800" cy="406400"/>
          </a:xfrm>
        </p:grpSpPr>
        <p:sp>
          <p:nvSpPr>
            <p:cNvPr id="37" name="Freeform 3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8" name="TextBox 38"/>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528217" y="5595989"/>
            <a:ext cx="4011546" cy="3471811"/>
          </a:xfrm>
          <a:custGeom>
            <a:avLst/>
            <a:gdLst/>
            <a:ahLst/>
            <a:cxnLst/>
            <a:rect l="l" t="t" r="r" b="b"/>
            <a:pathLst>
              <a:path w="4011546" h="3471811">
                <a:moveTo>
                  <a:pt x="0" y="0"/>
                </a:moveTo>
                <a:lnTo>
                  <a:pt x="4011546" y="0"/>
                </a:lnTo>
                <a:lnTo>
                  <a:pt x="4011546" y="3471811"/>
                </a:lnTo>
                <a:lnTo>
                  <a:pt x="0" y="3471811"/>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40" name="TextBox 40"/>
          <p:cNvSpPr txBox="1"/>
          <p:nvPr/>
        </p:nvSpPr>
        <p:spPr>
          <a:xfrm>
            <a:off x="2167527" y="2392725"/>
            <a:ext cx="4727104" cy="1990090"/>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September to March</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Application Process and Deadline</a:t>
            </a:r>
          </a:p>
          <a:p>
            <a:pPr algn="ctr">
              <a:lnSpc>
                <a:spcPts val="1919"/>
              </a:lnSpc>
            </a:pPr>
            <a:endParaRPr lang="en-US" sz="2299">
              <a:solidFill>
                <a:srgbClr val="FFFFFF"/>
              </a:solidFill>
              <a:latin typeface="Canva Sans Bold"/>
            </a:endParaRPr>
          </a:p>
          <a:p>
            <a:pPr algn="ctr">
              <a:lnSpc>
                <a:spcPts val="1919"/>
              </a:lnSpc>
            </a:pPr>
            <a:r>
              <a:rPr lang="en-US" sz="1599">
                <a:solidFill>
                  <a:srgbClr val="FFFFFF"/>
                </a:solidFill>
                <a:latin typeface="Canva Sans Bold"/>
              </a:rPr>
              <a:t>TIP</a:t>
            </a:r>
            <a:r>
              <a:rPr lang="en-US" sz="1599">
                <a:solidFill>
                  <a:srgbClr val="FFFFFF"/>
                </a:solidFill>
                <a:latin typeface="Canva Sans"/>
              </a:rPr>
              <a:t>: You can promote your willingness to host by getting in contact with schools and colleges</a:t>
            </a:r>
          </a:p>
        </p:txBody>
      </p:sp>
      <p:sp>
        <p:nvSpPr>
          <p:cNvPr id="41" name="TextBox 41"/>
          <p:cNvSpPr txBox="1"/>
          <p:nvPr/>
        </p:nvSpPr>
        <p:spPr>
          <a:xfrm>
            <a:off x="7517643" y="2439715"/>
            <a:ext cx="3957564" cy="1943100"/>
          </a:xfrm>
          <a:prstGeom prst="rect">
            <a:avLst/>
          </a:prstGeom>
        </p:spPr>
        <p:txBody>
          <a:bodyPr lIns="0" tIns="0" rIns="0" bIns="0" rtlCol="0" anchor="t">
            <a:spAutoFit/>
          </a:bodyPr>
          <a:lstStyle/>
          <a:p>
            <a:pPr algn="ctr">
              <a:lnSpc>
                <a:spcPts val="2759"/>
              </a:lnSpc>
            </a:pPr>
            <a:r>
              <a:rPr lang="en-US" sz="2299">
                <a:solidFill>
                  <a:srgbClr val="FFFFFF"/>
                </a:solidFill>
                <a:latin typeface="Canva Sans Italics"/>
              </a:rPr>
              <a:t>April/May</a:t>
            </a:r>
          </a:p>
          <a:p>
            <a:pPr algn="ctr">
              <a:lnSpc>
                <a:spcPts val="12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Prepare to Host</a:t>
            </a:r>
          </a:p>
          <a:p>
            <a:pPr algn="ctr">
              <a:lnSpc>
                <a:spcPts val="1200"/>
              </a:lnSpc>
            </a:pPr>
            <a:endParaRPr lang="en-US" sz="2299">
              <a:solidFill>
                <a:srgbClr val="FFFFFF"/>
              </a:solidFill>
              <a:latin typeface="Canva Sans Bold"/>
            </a:endParaRPr>
          </a:p>
          <a:p>
            <a:pPr algn="ctr">
              <a:lnSpc>
                <a:spcPts val="1919"/>
              </a:lnSpc>
            </a:pPr>
            <a:r>
              <a:rPr lang="en-US" sz="1599">
                <a:solidFill>
                  <a:srgbClr val="FFFFFF"/>
                </a:solidFill>
                <a:latin typeface="Canva Sans"/>
              </a:rPr>
              <a:t>Ensure you are ready to host the student by creating a plan of action - which projects/streams of work will they get involved in?</a:t>
            </a:r>
          </a:p>
        </p:txBody>
      </p:sp>
      <p:sp>
        <p:nvSpPr>
          <p:cNvPr id="42" name="TextBox 42"/>
          <p:cNvSpPr txBox="1"/>
          <p:nvPr/>
        </p:nvSpPr>
        <p:spPr>
          <a:xfrm>
            <a:off x="12896500" y="2601590"/>
            <a:ext cx="3960103" cy="18853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June/Beginning of July</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Host the Student</a:t>
            </a:r>
          </a:p>
          <a:p>
            <a:pPr algn="ctr">
              <a:lnSpc>
                <a:spcPts val="1919"/>
              </a:lnSpc>
            </a:pPr>
            <a:endParaRPr lang="en-US" sz="2299">
              <a:solidFill>
                <a:srgbClr val="FFFFFF"/>
              </a:solidFill>
              <a:latin typeface="Canva Sans Bold"/>
            </a:endParaRPr>
          </a:p>
          <a:p>
            <a:pPr algn="ctr">
              <a:lnSpc>
                <a:spcPts val="1920"/>
              </a:lnSpc>
            </a:pPr>
            <a:r>
              <a:rPr lang="en-US" sz="1600">
                <a:solidFill>
                  <a:srgbClr val="FFFFFF"/>
                </a:solidFill>
                <a:latin typeface="Canva Sans Bold Italics"/>
              </a:rPr>
              <a:t>NOTE </a:t>
            </a:r>
            <a:r>
              <a:rPr lang="en-US" sz="1600">
                <a:solidFill>
                  <a:srgbClr val="FFFFFF"/>
                </a:solidFill>
                <a:latin typeface="Canva Sans Italics"/>
              </a:rPr>
              <a:t>- Start date subject to change (depending on the school/college's policy)</a:t>
            </a:r>
          </a:p>
        </p:txBody>
      </p:sp>
      <p:sp>
        <p:nvSpPr>
          <p:cNvPr id="43" name="TextBox 43"/>
          <p:cNvSpPr txBox="1"/>
          <p:nvPr/>
        </p:nvSpPr>
        <p:spPr>
          <a:xfrm>
            <a:off x="8960585" y="7142301"/>
            <a:ext cx="6659196" cy="1466850"/>
          </a:xfrm>
          <a:prstGeom prst="rect">
            <a:avLst/>
          </a:prstGeom>
        </p:spPr>
        <p:txBody>
          <a:bodyPr lIns="0" tIns="0" rIns="0" bIns="0" rtlCol="0" anchor="t">
            <a:spAutoFit/>
          </a:bodyPr>
          <a:lstStyle/>
          <a:p>
            <a:pPr algn="ctr">
              <a:lnSpc>
                <a:spcPts val="2759"/>
              </a:lnSpc>
            </a:pPr>
            <a:r>
              <a:rPr lang="en-US" sz="2299">
                <a:solidFill>
                  <a:srgbClr val="FFFFFF"/>
                </a:solidFill>
                <a:latin typeface="Canva Sans Italics"/>
              </a:rPr>
              <a:t>April/May</a:t>
            </a:r>
          </a:p>
          <a:p>
            <a:pPr algn="ctr">
              <a:lnSpc>
                <a:spcPts val="12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Complete all relevant checks and paperwork</a:t>
            </a:r>
          </a:p>
          <a:p>
            <a:pPr algn="ctr">
              <a:lnSpc>
                <a:spcPts val="1200"/>
              </a:lnSpc>
            </a:pPr>
            <a:endParaRPr lang="en-US" sz="2299">
              <a:solidFill>
                <a:srgbClr val="FFFFFF"/>
              </a:solidFill>
              <a:latin typeface="Canva Sans Bold"/>
            </a:endParaRPr>
          </a:p>
          <a:p>
            <a:pPr algn="ctr">
              <a:lnSpc>
                <a:spcPts val="1919"/>
              </a:lnSpc>
            </a:pPr>
            <a:r>
              <a:rPr lang="en-US" sz="1599">
                <a:solidFill>
                  <a:srgbClr val="FFFFFF"/>
                </a:solidFill>
                <a:latin typeface="Canva Sans"/>
              </a:rPr>
              <a:t>The schools/colleges will provide you with everything you need to fill in in order to be able to host their student.</a:t>
            </a:r>
          </a:p>
        </p:txBody>
      </p:sp>
      <p:sp>
        <p:nvSpPr>
          <p:cNvPr id="44" name="TextBox 44"/>
          <p:cNvSpPr txBox="1"/>
          <p:nvPr/>
        </p:nvSpPr>
        <p:spPr>
          <a:xfrm>
            <a:off x="5262016" y="7094676"/>
            <a:ext cx="3431638" cy="12757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End of March</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Decide which student to host</a:t>
            </a:r>
          </a:p>
        </p:txBody>
      </p:sp>
      <p:sp>
        <p:nvSpPr>
          <p:cNvPr id="45" name="TextBox 45"/>
          <p:cNvSpPr txBox="1"/>
          <p:nvPr/>
        </p:nvSpPr>
        <p:spPr>
          <a:xfrm>
            <a:off x="4077854" y="5698629"/>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46" name="TextBox 46"/>
          <p:cNvSpPr txBox="1"/>
          <p:nvPr/>
        </p:nvSpPr>
        <p:spPr>
          <a:xfrm>
            <a:off x="6664679" y="5698629"/>
            <a:ext cx="132680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r>
              <a:rPr lang="en-US" sz="2199">
                <a:solidFill>
                  <a:srgbClr val="000000"/>
                </a:solidFill>
                <a:latin typeface="Canva Sans"/>
              </a:rPr>
              <a:t> </a:t>
            </a:r>
          </a:p>
        </p:txBody>
      </p:sp>
      <p:sp>
        <p:nvSpPr>
          <p:cNvPr id="47" name="TextBox 47"/>
          <p:cNvSpPr txBox="1"/>
          <p:nvPr/>
        </p:nvSpPr>
        <p:spPr>
          <a:xfrm>
            <a:off x="9251047" y="5698629"/>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48" name="TextBox 48"/>
          <p:cNvSpPr txBox="1"/>
          <p:nvPr/>
        </p:nvSpPr>
        <p:spPr>
          <a:xfrm>
            <a:off x="11837415" y="5698629"/>
            <a:ext cx="1394668"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r>
              <a:rPr lang="en-US" sz="2199">
                <a:solidFill>
                  <a:srgbClr val="000000"/>
                </a:solidFill>
                <a:latin typeface="Canva Sans"/>
              </a:rPr>
              <a:t> </a:t>
            </a:r>
          </a:p>
        </p:txBody>
      </p:sp>
      <p:sp>
        <p:nvSpPr>
          <p:cNvPr id="49" name="TextBox 49"/>
          <p:cNvSpPr txBox="1"/>
          <p:nvPr/>
        </p:nvSpPr>
        <p:spPr>
          <a:xfrm>
            <a:off x="14423783" y="5698629"/>
            <a:ext cx="1334095"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r>
              <a:rPr lang="en-US" sz="2199">
                <a:solidFill>
                  <a:srgbClr val="000000"/>
                </a:solidFill>
                <a:latin typeface="Canva Sans"/>
              </a:rPr>
              <a:t> </a:t>
            </a:r>
          </a:p>
        </p:txBody>
      </p:sp>
      <p:grpSp>
        <p:nvGrpSpPr>
          <p:cNvPr id="62" name="Group 22"/>
          <p:cNvGrpSpPr/>
          <p:nvPr/>
        </p:nvGrpSpPr>
        <p:grpSpPr>
          <a:xfrm>
            <a:off x="-16170" y="8899861"/>
            <a:ext cx="18790086" cy="1387139"/>
            <a:chOff x="0" y="0"/>
            <a:chExt cx="25213090" cy="1881487"/>
          </a:xfrm>
        </p:grpSpPr>
        <p:sp>
          <p:nvSpPr>
            <p:cNvPr id="63"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64"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65" name="Group 25"/>
            <p:cNvGrpSpPr/>
            <p:nvPr/>
          </p:nvGrpSpPr>
          <p:grpSpPr>
            <a:xfrm>
              <a:off x="3694685" y="74230"/>
              <a:ext cx="1881165" cy="1807257"/>
              <a:chOff x="0" y="0"/>
              <a:chExt cx="1275829" cy="1225704"/>
            </a:xfrm>
          </p:grpSpPr>
          <p:sp>
            <p:nvSpPr>
              <p:cNvPr id="71"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72"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66"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67"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68"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69"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70"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73"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0" y="1862292"/>
            <a:ext cx="18288000" cy="6877787"/>
            <a:chOff x="0" y="0"/>
            <a:chExt cx="4853227" cy="1811434"/>
          </a:xfrm>
        </p:grpSpPr>
        <p:sp>
          <p:nvSpPr>
            <p:cNvPr id="3" name="Freeform 3"/>
            <p:cNvSpPr/>
            <p:nvPr/>
          </p:nvSpPr>
          <p:spPr>
            <a:xfrm>
              <a:off x="0" y="0"/>
              <a:ext cx="4853227" cy="1811434"/>
            </a:xfrm>
            <a:custGeom>
              <a:avLst/>
              <a:gdLst/>
              <a:ahLst/>
              <a:cxnLst/>
              <a:rect l="l" t="t" r="r" b="b"/>
              <a:pathLst>
                <a:path w="4853227" h="1811434">
                  <a:moveTo>
                    <a:pt x="0" y="0"/>
                  </a:moveTo>
                  <a:lnTo>
                    <a:pt x="4853227" y="0"/>
                  </a:lnTo>
                  <a:lnTo>
                    <a:pt x="4853227" y="1811434"/>
                  </a:lnTo>
                  <a:lnTo>
                    <a:pt x="0" y="1811434"/>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66388" y="284714"/>
            <a:ext cx="17355224" cy="1334817"/>
            <a:chOff x="0" y="0"/>
            <a:chExt cx="23140298" cy="1779756"/>
          </a:xfrm>
        </p:grpSpPr>
        <p:grpSp>
          <p:nvGrpSpPr>
            <p:cNvPr id="18" name="Group 18"/>
            <p:cNvGrpSpPr/>
            <p:nvPr/>
          </p:nvGrpSpPr>
          <p:grpSpPr>
            <a:xfrm>
              <a:off x="0" y="0"/>
              <a:ext cx="23140298" cy="1779756"/>
              <a:chOff x="0" y="0"/>
              <a:chExt cx="4570923" cy="351557"/>
            </a:xfrm>
          </p:grpSpPr>
          <p:sp>
            <p:nvSpPr>
              <p:cNvPr id="19" name="Freeform 19"/>
              <p:cNvSpPr/>
              <p:nvPr/>
            </p:nvSpPr>
            <p:spPr>
              <a:xfrm>
                <a:off x="0" y="0"/>
                <a:ext cx="4570923" cy="351557"/>
              </a:xfrm>
              <a:custGeom>
                <a:avLst/>
                <a:gdLst/>
                <a:ahLst/>
                <a:cxnLst/>
                <a:rect l="l" t="t" r="r" b="b"/>
                <a:pathLst>
                  <a:path w="4570923" h="351557">
                    <a:moveTo>
                      <a:pt x="22750" y="0"/>
                    </a:moveTo>
                    <a:lnTo>
                      <a:pt x="4548172" y="0"/>
                    </a:lnTo>
                    <a:cubicBezTo>
                      <a:pt x="4560737" y="0"/>
                      <a:pt x="4570923" y="10186"/>
                      <a:pt x="4570923" y="22750"/>
                    </a:cubicBezTo>
                    <a:lnTo>
                      <a:pt x="4570923" y="328806"/>
                    </a:lnTo>
                    <a:cubicBezTo>
                      <a:pt x="4570923" y="341371"/>
                      <a:pt x="4560737" y="351557"/>
                      <a:pt x="4548172" y="351557"/>
                    </a:cubicBezTo>
                    <a:lnTo>
                      <a:pt x="22750" y="351557"/>
                    </a:lnTo>
                    <a:cubicBezTo>
                      <a:pt x="10186" y="351557"/>
                      <a:pt x="0" y="341371"/>
                      <a:pt x="0" y="328806"/>
                    </a:cubicBezTo>
                    <a:lnTo>
                      <a:pt x="0" y="22750"/>
                    </a:lnTo>
                    <a:cubicBezTo>
                      <a:pt x="0" y="10186"/>
                      <a:pt x="10186" y="0"/>
                      <a:pt x="22750" y="0"/>
                    </a:cubicBezTo>
                    <a:close/>
                  </a:path>
                </a:pathLst>
              </a:custGeom>
              <a:solidFill>
                <a:srgbClr val="5C4395"/>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206089" y="-9525"/>
              <a:ext cx="21210750" cy="1533525"/>
            </a:xfrm>
            <a:prstGeom prst="rect">
              <a:avLst/>
            </a:prstGeom>
          </p:spPr>
          <p:txBody>
            <a:bodyPr lIns="0" tIns="0" rIns="0" bIns="0" rtlCol="0" anchor="t">
              <a:spAutoFit/>
            </a:bodyPr>
            <a:lstStyle/>
            <a:p>
              <a:pPr marL="0" lvl="0" indent="0" algn="ctr">
                <a:lnSpc>
                  <a:spcPts val="9000"/>
                </a:lnSpc>
                <a:spcBef>
                  <a:spcPct val="0"/>
                </a:spcBef>
              </a:pPr>
              <a:r>
                <a:rPr lang="en-US" sz="7500" u="none" strike="noStrike">
                  <a:solidFill>
                    <a:srgbClr val="FFFFFF"/>
                  </a:solidFill>
                  <a:latin typeface="Canva Sans Bold"/>
                </a:rPr>
                <a:t>Apprenticeships</a:t>
              </a:r>
            </a:p>
          </p:txBody>
        </p:sp>
      </p:grpSp>
      <p:grpSp>
        <p:nvGrpSpPr>
          <p:cNvPr id="22" name="Group 22"/>
          <p:cNvGrpSpPr/>
          <p:nvPr/>
        </p:nvGrpSpPr>
        <p:grpSpPr>
          <a:xfrm>
            <a:off x="14475470" y="2043754"/>
            <a:ext cx="3315886" cy="6502054"/>
            <a:chOff x="0" y="0"/>
            <a:chExt cx="551907" cy="1082223"/>
          </a:xfrm>
        </p:grpSpPr>
        <p:sp>
          <p:nvSpPr>
            <p:cNvPr id="23" name="Freeform 23"/>
            <p:cNvSpPr/>
            <p:nvPr/>
          </p:nvSpPr>
          <p:spPr>
            <a:xfrm>
              <a:off x="0" y="0"/>
              <a:ext cx="551907" cy="1082223"/>
            </a:xfrm>
            <a:custGeom>
              <a:avLst/>
              <a:gdLst/>
              <a:ahLst/>
              <a:cxnLst/>
              <a:rect l="l" t="t" r="r" b="b"/>
              <a:pathLst>
                <a:path w="551907" h="1082223">
                  <a:moveTo>
                    <a:pt x="551907" y="0"/>
                  </a:moveTo>
                  <a:lnTo>
                    <a:pt x="551907" y="967923"/>
                  </a:lnTo>
                  <a:lnTo>
                    <a:pt x="275953" y="1082223"/>
                  </a:lnTo>
                  <a:lnTo>
                    <a:pt x="0" y="967923"/>
                  </a:lnTo>
                  <a:lnTo>
                    <a:pt x="0" y="0"/>
                  </a:lnTo>
                  <a:lnTo>
                    <a:pt x="551907" y="0"/>
                  </a:lnTo>
                  <a:close/>
                </a:path>
              </a:pathLst>
            </a:custGeom>
            <a:solidFill>
              <a:srgbClr val="007785"/>
            </a:solidFill>
          </p:spPr>
        </p:sp>
        <p:sp>
          <p:nvSpPr>
            <p:cNvPr id="24" name="TextBox 24"/>
            <p:cNvSpPr txBox="1"/>
            <p:nvPr/>
          </p:nvSpPr>
          <p:spPr>
            <a:xfrm>
              <a:off x="0" y="-38100"/>
              <a:ext cx="635000" cy="736600"/>
            </a:xfrm>
            <a:prstGeom prst="rect">
              <a:avLst/>
            </a:prstGeom>
          </p:spPr>
          <p:txBody>
            <a:bodyPr lIns="50800" tIns="50800" rIns="50800" bIns="50800" rtlCol="0" anchor="ctr"/>
            <a:lstStyle/>
            <a:p>
              <a:pPr algn="ctr">
                <a:lnSpc>
                  <a:spcPts val="2659"/>
                </a:lnSpc>
              </a:pPr>
              <a:endParaRPr/>
            </a:p>
          </p:txBody>
        </p:sp>
      </p:grpSp>
      <p:sp>
        <p:nvSpPr>
          <p:cNvPr id="25" name="TextBox 25"/>
          <p:cNvSpPr txBox="1"/>
          <p:nvPr/>
        </p:nvSpPr>
        <p:spPr>
          <a:xfrm>
            <a:off x="14697411" y="2185630"/>
            <a:ext cx="2872004" cy="6323965"/>
          </a:xfrm>
          <a:prstGeom prst="rect">
            <a:avLst/>
          </a:prstGeom>
        </p:spPr>
        <p:txBody>
          <a:bodyPr lIns="0" tIns="0" rIns="0" bIns="0" rtlCol="0" anchor="t">
            <a:spAutoFit/>
          </a:bodyPr>
          <a:lstStyle/>
          <a:p>
            <a:pPr algn="ctr">
              <a:lnSpc>
                <a:spcPts val="2659"/>
              </a:lnSpc>
            </a:pPr>
            <a:r>
              <a:rPr lang="en-US" sz="1899">
                <a:solidFill>
                  <a:srgbClr val="FFFFFF"/>
                </a:solidFill>
                <a:latin typeface="Canva Sans Bold"/>
              </a:rPr>
              <a:t>Here in the North East and Yorkshire Region, we have created an interactive NHS Career Pathway. To access this, scan this QR code:</a:t>
            </a: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endParaRPr lang="en-US" sz="1899">
              <a:solidFill>
                <a:srgbClr val="FFFFFF"/>
              </a:solidFill>
              <a:latin typeface="Canva Sans Bold"/>
            </a:endParaRPr>
          </a:p>
          <a:p>
            <a:pPr algn="ctr">
              <a:lnSpc>
                <a:spcPts val="2659"/>
              </a:lnSpc>
            </a:pPr>
            <a:r>
              <a:rPr lang="en-US" sz="1899">
                <a:solidFill>
                  <a:srgbClr val="FFFFFF"/>
                </a:solidFill>
                <a:latin typeface="Canva Sans Bold Italics"/>
              </a:rPr>
              <a:t>Feel free to share when attending career events, schools and events!</a:t>
            </a:r>
          </a:p>
          <a:p>
            <a:pPr algn="ctr">
              <a:lnSpc>
                <a:spcPts val="2659"/>
              </a:lnSpc>
              <a:spcBef>
                <a:spcPct val="0"/>
              </a:spcBef>
            </a:pPr>
            <a:endParaRPr lang="en-US" sz="1899">
              <a:solidFill>
                <a:srgbClr val="FFFFFF"/>
              </a:solidFill>
              <a:latin typeface="Canva Sans Bold Italics"/>
            </a:endParaRPr>
          </a:p>
        </p:txBody>
      </p:sp>
      <p:grpSp>
        <p:nvGrpSpPr>
          <p:cNvPr id="26" name="Group 26"/>
          <p:cNvGrpSpPr/>
          <p:nvPr/>
        </p:nvGrpSpPr>
        <p:grpSpPr>
          <a:xfrm>
            <a:off x="14911841" y="4366259"/>
            <a:ext cx="2443143" cy="2443143"/>
            <a:chOff x="0" y="0"/>
            <a:chExt cx="3257524" cy="3257524"/>
          </a:xfrm>
        </p:grpSpPr>
        <p:sp>
          <p:nvSpPr>
            <p:cNvPr id="27" name="Freeform 27"/>
            <p:cNvSpPr/>
            <p:nvPr/>
          </p:nvSpPr>
          <p:spPr>
            <a:xfrm>
              <a:off x="0" y="0"/>
              <a:ext cx="3257524" cy="3257524"/>
            </a:xfrm>
            <a:custGeom>
              <a:avLst/>
              <a:gdLst/>
              <a:ahLst/>
              <a:cxnLst/>
              <a:rect l="l" t="t" r="r" b="b"/>
              <a:pathLst>
                <a:path w="3257524" h="3257524">
                  <a:moveTo>
                    <a:pt x="0" y="0"/>
                  </a:moveTo>
                  <a:lnTo>
                    <a:pt x="3257524" y="0"/>
                  </a:lnTo>
                  <a:lnTo>
                    <a:pt x="3257524" y="3257524"/>
                  </a:lnTo>
                  <a:lnTo>
                    <a:pt x="0" y="3257524"/>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sp>
        <p:nvSpPr>
          <p:cNvPr id="28" name="TextBox 28"/>
          <p:cNvSpPr txBox="1"/>
          <p:nvPr/>
        </p:nvSpPr>
        <p:spPr>
          <a:xfrm>
            <a:off x="1028700" y="1949873"/>
            <a:ext cx="12896363" cy="6638925"/>
          </a:xfrm>
          <a:prstGeom prst="rect">
            <a:avLst/>
          </a:prstGeom>
        </p:spPr>
        <p:txBody>
          <a:bodyPr lIns="0" tIns="0" rIns="0" bIns="0" rtlCol="0" anchor="t">
            <a:spAutoFit/>
          </a:bodyPr>
          <a:lstStyle/>
          <a:p>
            <a:pPr algn="ctr">
              <a:lnSpc>
                <a:spcPts val="2879"/>
              </a:lnSpc>
            </a:pPr>
            <a:r>
              <a:rPr lang="en-US" sz="2399">
                <a:solidFill>
                  <a:srgbClr val="414A4F"/>
                </a:solidFill>
                <a:latin typeface="Canva Sans Bold"/>
              </a:rPr>
              <a:t>What are apprenticeships?</a:t>
            </a:r>
          </a:p>
          <a:p>
            <a:pPr algn="ctr">
              <a:lnSpc>
                <a:spcPts val="1199"/>
              </a:lnSpc>
            </a:pPr>
            <a:endParaRPr lang="en-US" sz="2399">
              <a:solidFill>
                <a:srgbClr val="414A4F"/>
              </a:solidFill>
              <a:latin typeface="Canva Sans Bold"/>
            </a:endParaRPr>
          </a:p>
          <a:p>
            <a:pPr algn="ctr">
              <a:lnSpc>
                <a:spcPts val="2759"/>
              </a:lnSpc>
            </a:pPr>
            <a:r>
              <a:rPr lang="en-US" sz="2299">
                <a:solidFill>
                  <a:srgbClr val="414A4F"/>
                </a:solidFill>
                <a:latin typeface="Canva Sans"/>
              </a:rPr>
              <a:t>An apprenticeship is a paid job where the employee learns and gains valuable experiences.</a:t>
            </a:r>
          </a:p>
          <a:p>
            <a:pPr algn="ctr">
              <a:lnSpc>
                <a:spcPts val="1080"/>
              </a:lnSpc>
            </a:pPr>
            <a:endParaRPr lang="en-US" sz="2299">
              <a:solidFill>
                <a:srgbClr val="414A4F"/>
              </a:solidFill>
              <a:latin typeface="Canva Sans"/>
            </a:endParaRPr>
          </a:p>
          <a:p>
            <a:pPr algn="ctr">
              <a:lnSpc>
                <a:spcPts val="2759"/>
              </a:lnSpc>
            </a:pPr>
            <a:r>
              <a:rPr lang="en-US" sz="2299">
                <a:solidFill>
                  <a:srgbClr val="414A4F"/>
                </a:solidFill>
                <a:latin typeface="Canva Sans"/>
              </a:rPr>
              <a:t>Alongside on-the-job training, apprentices spend at least 20% of their working hours completing classroom-based learning with a college, university or training provider which leads to a nationally recognised qualification. </a:t>
            </a:r>
          </a:p>
          <a:p>
            <a:pPr algn="ctr">
              <a:lnSpc>
                <a:spcPts val="1920"/>
              </a:lnSpc>
            </a:pPr>
            <a:endParaRPr lang="en-US" sz="2299">
              <a:solidFill>
                <a:srgbClr val="414A4F"/>
              </a:solidFill>
              <a:latin typeface="Canva Sans"/>
            </a:endParaRPr>
          </a:p>
          <a:p>
            <a:pPr algn="ctr">
              <a:lnSpc>
                <a:spcPts val="2879"/>
              </a:lnSpc>
            </a:pPr>
            <a:r>
              <a:rPr lang="en-US" sz="2399">
                <a:solidFill>
                  <a:srgbClr val="414A4F"/>
                </a:solidFill>
                <a:latin typeface="Canva Sans Bold"/>
              </a:rPr>
              <a:t>Benefits of employing an apprentice:</a:t>
            </a:r>
          </a:p>
          <a:p>
            <a:pPr algn="ctr">
              <a:lnSpc>
                <a:spcPts val="1199"/>
              </a:lnSpc>
            </a:pPr>
            <a:endParaRPr lang="en-US" sz="2399">
              <a:solidFill>
                <a:srgbClr val="414A4F"/>
              </a:solidFill>
              <a:latin typeface="Canva Sans Bold"/>
            </a:endParaRPr>
          </a:p>
          <a:p>
            <a:pPr algn="ctr">
              <a:lnSpc>
                <a:spcPts val="2879"/>
              </a:lnSpc>
            </a:pPr>
            <a:r>
              <a:rPr lang="en-US" sz="2399">
                <a:solidFill>
                  <a:srgbClr val="414A4F"/>
                </a:solidFill>
                <a:latin typeface="Canva Sans"/>
              </a:rPr>
              <a:t>Employing an apprentice provides you with an opportunity to fill in any skills gaps, improve the mentoring skills of your team members (development of all staff involved), and expand the diversity of your workforce. </a:t>
            </a:r>
          </a:p>
          <a:p>
            <a:pPr algn="ctr">
              <a:lnSpc>
                <a:spcPts val="2879"/>
              </a:lnSpc>
            </a:pPr>
            <a:r>
              <a:rPr lang="en-US" sz="2399">
                <a:solidFill>
                  <a:srgbClr val="414A4F"/>
                </a:solidFill>
                <a:latin typeface="Canva Sans"/>
              </a:rPr>
              <a:t>Essentially you are investing in the future workforce -  by spending the time and effort in training and mentoring an apprentice, you are investing early on in a potentially valuable member of staff's career. In the long run, your team and organisation will benefit from this new employee.</a:t>
            </a:r>
          </a:p>
          <a:p>
            <a:pPr algn="ctr">
              <a:lnSpc>
                <a:spcPts val="1199"/>
              </a:lnSpc>
            </a:pPr>
            <a:endParaRPr lang="en-US" sz="2399">
              <a:solidFill>
                <a:srgbClr val="414A4F"/>
              </a:solidFill>
              <a:latin typeface="Canva Sans"/>
            </a:endParaRPr>
          </a:p>
          <a:p>
            <a:pPr algn="ctr">
              <a:lnSpc>
                <a:spcPts val="2879"/>
              </a:lnSpc>
            </a:pPr>
            <a:r>
              <a:rPr lang="en-US" sz="2399">
                <a:solidFill>
                  <a:srgbClr val="414A4F"/>
                </a:solidFill>
                <a:latin typeface="Canva Sans Bold"/>
              </a:rPr>
              <a:t>Two Apprenticeship Options to consider and offer:</a:t>
            </a:r>
          </a:p>
          <a:p>
            <a:pPr algn="ctr">
              <a:lnSpc>
                <a:spcPts val="1080"/>
              </a:lnSpc>
            </a:pPr>
            <a:endParaRPr lang="en-US" sz="2399">
              <a:solidFill>
                <a:srgbClr val="414A4F"/>
              </a:solidFill>
              <a:latin typeface="Canva Sans Bold"/>
            </a:endParaRPr>
          </a:p>
          <a:p>
            <a:pPr algn="ctr">
              <a:lnSpc>
                <a:spcPts val="2879"/>
              </a:lnSpc>
            </a:pPr>
            <a:r>
              <a:rPr lang="en-US" sz="2399">
                <a:solidFill>
                  <a:srgbClr val="5C4395"/>
                </a:solidFill>
                <a:latin typeface="Canva Sans Bold"/>
              </a:rPr>
              <a:t>‘Annual recruitment cycle’ cycle’</a:t>
            </a:r>
            <a:r>
              <a:rPr lang="en-US" sz="2399">
                <a:solidFill>
                  <a:srgbClr val="5C4395"/>
                </a:solidFill>
                <a:latin typeface="Canva Sans"/>
              </a:rPr>
              <a:t> </a:t>
            </a:r>
            <a:r>
              <a:rPr lang="en-US" sz="2399">
                <a:solidFill>
                  <a:srgbClr val="414A4F"/>
                </a:solidFill>
                <a:latin typeface="Canva Sans"/>
              </a:rPr>
              <a:t>apprenticeships (i.e. school l</a:t>
            </a:r>
            <a:r>
              <a:rPr lang="en-US" sz="2399">
                <a:solidFill>
                  <a:srgbClr val="000000"/>
                </a:solidFill>
                <a:latin typeface="Canva Sans"/>
              </a:rPr>
              <a:t>e</a:t>
            </a:r>
            <a:r>
              <a:rPr lang="en-US" sz="2399">
                <a:solidFill>
                  <a:srgbClr val="414A4F"/>
                </a:solidFill>
                <a:latin typeface="Canva Sans"/>
              </a:rPr>
              <a:t>avers)</a:t>
            </a:r>
          </a:p>
          <a:p>
            <a:pPr algn="ctr">
              <a:lnSpc>
                <a:spcPts val="2879"/>
              </a:lnSpc>
            </a:pPr>
            <a:r>
              <a:rPr lang="en-US" sz="2399">
                <a:solidFill>
                  <a:srgbClr val="5C4395"/>
                </a:solidFill>
                <a:latin typeface="Canva Sans Bold"/>
              </a:rPr>
              <a:t>‘Immediate start’ apprenticeships </a:t>
            </a:r>
            <a:r>
              <a:rPr lang="en-US" sz="2399">
                <a:solidFill>
                  <a:srgbClr val="414A4F"/>
                </a:solidFill>
                <a:latin typeface="Canva Sans"/>
              </a:rPr>
              <a:t>(to fill a vacancy role in your department)</a:t>
            </a:r>
          </a:p>
        </p:txBody>
      </p:sp>
      <p:grpSp>
        <p:nvGrpSpPr>
          <p:cNvPr id="29" name="Group 22"/>
          <p:cNvGrpSpPr/>
          <p:nvPr/>
        </p:nvGrpSpPr>
        <p:grpSpPr>
          <a:xfrm>
            <a:off x="-16170" y="8899861"/>
            <a:ext cx="18790086" cy="1387139"/>
            <a:chOff x="0" y="0"/>
            <a:chExt cx="25213090" cy="1881487"/>
          </a:xfrm>
        </p:grpSpPr>
        <p:sp>
          <p:nvSpPr>
            <p:cNvPr id="30"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31"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32" name="Group 25"/>
            <p:cNvGrpSpPr/>
            <p:nvPr/>
          </p:nvGrpSpPr>
          <p:grpSpPr>
            <a:xfrm>
              <a:off x="3694685" y="74230"/>
              <a:ext cx="1881165" cy="1807257"/>
              <a:chOff x="0" y="0"/>
              <a:chExt cx="1275829" cy="1225704"/>
            </a:xfrm>
          </p:grpSpPr>
          <p:sp>
            <p:nvSpPr>
              <p:cNvPr id="38"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9"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3"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34"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35"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36"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37"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0"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sp>
        <p:nvSpPr>
          <p:cNvPr id="14" name="AutoShape 14"/>
          <p:cNvSpPr/>
          <p:nvPr/>
        </p:nvSpPr>
        <p:spPr>
          <a:xfrm flipH="1" flipV="1">
            <a:off x="5025723" y="3894260"/>
            <a:ext cx="0" cy="1405542"/>
          </a:xfrm>
          <a:prstGeom prst="line">
            <a:avLst/>
          </a:prstGeom>
          <a:ln w="38100" cap="flat">
            <a:solidFill>
              <a:srgbClr val="FFFFFF"/>
            </a:solidFill>
            <a:prstDash val="solid"/>
            <a:headEnd type="oval" w="lg" len="lg"/>
            <a:tailEnd type="oval" w="lg" len="lg"/>
          </a:ln>
        </p:spPr>
      </p:sp>
      <p:grpSp>
        <p:nvGrpSpPr>
          <p:cNvPr id="15" name="Group 15"/>
          <p:cNvGrpSpPr/>
          <p:nvPr/>
        </p:nvGrpSpPr>
        <p:grpSpPr>
          <a:xfrm>
            <a:off x="3501723" y="4427134"/>
            <a:ext cx="3086100" cy="1543050"/>
            <a:chOff x="0" y="0"/>
            <a:chExt cx="812800" cy="406400"/>
          </a:xfrm>
        </p:grpSpPr>
        <p:sp>
          <p:nvSpPr>
            <p:cNvPr id="16" name="Freeform 16"/>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17" name="TextBox 17"/>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18" name="AutoShape 18"/>
          <p:cNvSpPr/>
          <p:nvPr/>
        </p:nvSpPr>
        <p:spPr>
          <a:xfrm flipH="1" flipV="1">
            <a:off x="7650192" y="5176430"/>
            <a:ext cx="0" cy="1405542"/>
          </a:xfrm>
          <a:prstGeom prst="line">
            <a:avLst/>
          </a:prstGeom>
          <a:ln w="38100" cap="flat">
            <a:solidFill>
              <a:srgbClr val="FFFFFF"/>
            </a:solidFill>
            <a:prstDash val="solid"/>
            <a:headEnd type="oval" w="lg" len="lg"/>
            <a:tailEnd type="oval" w="lg" len="lg"/>
          </a:ln>
        </p:spPr>
      </p:sp>
      <p:grpSp>
        <p:nvGrpSpPr>
          <p:cNvPr id="19" name="Group 19"/>
          <p:cNvGrpSpPr/>
          <p:nvPr/>
        </p:nvGrpSpPr>
        <p:grpSpPr>
          <a:xfrm>
            <a:off x="6088092" y="4427134"/>
            <a:ext cx="3086100" cy="1543050"/>
            <a:chOff x="0" y="0"/>
            <a:chExt cx="812800" cy="406400"/>
          </a:xfrm>
        </p:grpSpPr>
        <p:sp>
          <p:nvSpPr>
            <p:cNvPr id="20" name="Freeform 20"/>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21" name="TextBox 21"/>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2" name="AutoShape 22"/>
          <p:cNvSpPr/>
          <p:nvPr/>
        </p:nvSpPr>
        <p:spPr>
          <a:xfrm flipH="1" flipV="1">
            <a:off x="10198460" y="4038331"/>
            <a:ext cx="0" cy="1405542"/>
          </a:xfrm>
          <a:prstGeom prst="line">
            <a:avLst/>
          </a:prstGeom>
          <a:ln w="38100" cap="flat">
            <a:solidFill>
              <a:srgbClr val="FFFFFF"/>
            </a:solidFill>
            <a:prstDash val="solid"/>
            <a:headEnd type="oval" w="lg" len="lg"/>
            <a:tailEnd type="oval" w="lg" len="lg"/>
          </a:ln>
        </p:spPr>
      </p:sp>
      <p:grpSp>
        <p:nvGrpSpPr>
          <p:cNvPr id="23" name="Group 23"/>
          <p:cNvGrpSpPr/>
          <p:nvPr/>
        </p:nvGrpSpPr>
        <p:grpSpPr>
          <a:xfrm>
            <a:off x="8674460" y="4427134"/>
            <a:ext cx="3086100" cy="1543050"/>
            <a:chOff x="0" y="0"/>
            <a:chExt cx="812800" cy="406400"/>
          </a:xfrm>
        </p:grpSpPr>
        <p:sp>
          <p:nvSpPr>
            <p:cNvPr id="24" name="Freeform 24"/>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25" name="TextBox 25"/>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6" name="AutoShape 26"/>
          <p:cNvSpPr/>
          <p:nvPr/>
        </p:nvSpPr>
        <p:spPr>
          <a:xfrm flipH="1" flipV="1">
            <a:off x="12784828" y="4969703"/>
            <a:ext cx="0" cy="1405542"/>
          </a:xfrm>
          <a:prstGeom prst="line">
            <a:avLst/>
          </a:prstGeom>
          <a:ln w="38100" cap="flat">
            <a:solidFill>
              <a:srgbClr val="FFFFFF"/>
            </a:solidFill>
            <a:prstDash val="solid"/>
            <a:headEnd type="oval" w="lg" len="lg"/>
            <a:tailEnd type="oval" w="lg" len="lg"/>
          </a:ln>
        </p:spPr>
      </p:sp>
      <p:grpSp>
        <p:nvGrpSpPr>
          <p:cNvPr id="27" name="Group 27"/>
          <p:cNvGrpSpPr/>
          <p:nvPr/>
        </p:nvGrpSpPr>
        <p:grpSpPr>
          <a:xfrm>
            <a:off x="11260828" y="4427134"/>
            <a:ext cx="3086100" cy="1543050"/>
            <a:chOff x="0" y="0"/>
            <a:chExt cx="812800" cy="406400"/>
          </a:xfrm>
        </p:grpSpPr>
        <p:sp>
          <p:nvSpPr>
            <p:cNvPr id="28" name="Freeform 28"/>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29" name="TextBox 29"/>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0" name="AutoShape 30"/>
          <p:cNvSpPr/>
          <p:nvPr/>
        </p:nvSpPr>
        <p:spPr>
          <a:xfrm flipH="1" flipV="1">
            <a:off x="15697200" y="4072689"/>
            <a:ext cx="0" cy="1405542"/>
          </a:xfrm>
          <a:prstGeom prst="line">
            <a:avLst/>
          </a:prstGeom>
          <a:ln w="38100" cap="flat">
            <a:solidFill>
              <a:srgbClr val="FFFFFF"/>
            </a:solidFill>
            <a:prstDash val="solid"/>
            <a:headEnd type="oval" w="lg" len="lg"/>
            <a:tailEnd type="oval" w="lg" len="lg"/>
          </a:ln>
        </p:spPr>
      </p:sp>
      <p:grpSp>
        <p:nvGrpSpPr>
          <p:cNvPr id="31" name="Group 31"/>
          <p:cNvGrpSpPr/>
          <p:nvPr/>
        </p:nvGrpSpPr>
        <p:grpSpPr>
          <a:xfrm>
            <a:off x="13847196" y="4427134"/>
            <a:ext cx="3086100" cy="1543050"/>
            <a:chOff x="0" y="0"/>
            <a:chExt cx="812800" cy="406400"/>
          </a:xfrm>
        </p:grpSpPr>
        <p:sp>
          <p:nvSpPr>
            <p:cNvPr id="32" name="Freeform 32"/>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5C4395"/>
            </a:solidFill>
          </p:spPr>
        </p:sp>
        <p:sp>
          <p:nvSpPr>
            <p:cNvPr id="33" name="TextBox 33"/>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a:off x="276245" y="281704"/>
            <a:ext cx="17703170" cy="1106217"/>
            <a:chOff x="0" y="0"/>
            <a:chExt cx="23604227" cy="1474956"/>
          </a:xfrm>
        </p:grpSpPr>
        <p:grpSp>
          <p:nvGrpSpPr>
            <p:cNvPr id="35" name="Group 35"/>
            <p:cNvGrpSpPr/>
            <p:nvPr/>
          </p:nvGrpSpPr>
          <p:grpSpPr>
            <a:xfrm>
              <a:off x="0" y="0"/>
              <a:ext cx="23604227" cy="1474956"/>
              <a:chOff x="0" y="0"/>
              <a:chExt cx="4662563" cy="291349"/>
            </a:xfrm>
          </p:grpSpPr>
          <p:sp>
            <p:nvSpPr>
              <p:cNvPr id="36" name="Freeform 36"/>
              <p:cNvSpPr/>
              <p:nvPr/>
            </p:nvSpPr>
            <p:spPr>
              <a:xfrm>
                <a:off x="0" y="0"/>
                <a:ext cx="4662563" cy="291349"/>
              </a:xfrm>
              <a:custGeom>
                <a:avLst/>
                <a:gdLst/>
                <a:ahLst/>
                <a:cxnLst/>
                <a:rect l="l" t="t" r="r" b="b"/>
                <a:pathLst>
                  <a:path w="4662563" h="291349">
                    <a:moveTo>
                      <a:pt x="22303" y="0"/>
                    </a:moveTo>
                    <a:lnTo>
                      <a:pt x="4640260" y="0"/>
                    </a:lnTo>
                    <a:cubicBezTo>
                      <a:pt x="4646175" y="0"/>
                      <a:pt x="4651848" y="2350"/>
                      <a:pt x="4656031" y="6532"/>
                    </a:cubicBezTo>
                    <a:cubicBezTo>
                      <a:pt x="4660214" y="10715"/>
                      <a:pt x="4662563" y="16388"/>
                      <a:pt x="4662563" y="22303"/>
                    </a:cubicBezTo>
                    <a:lnTo>
                      <a:pt x="4662563" y="269046"/>
                    </a:lnTo>
                    <a:cubicBezTo>
                      <a:pt x="4662563" y="281364"/>
                      <a:pt x="4652578" y="291349"/>
                      <a:pt x="4640260" y="291349"/>
                    </a:cubicBezTo>
                    <a:lnTo>
                      <a:pt x="22303" y="291349"/>
                    </a:lnTo>
                    <a:cubicBezTo>
                      <a:pt x="9985" y="291349"/>
                      <a:pt x="0" y="281364"/>
                      <a:pt x="0" y="269046"/>
                    </a:cubicBezTo>
                    <a:lnTo>
                      <a:pt x="0" y="22303"/>
                    </a:lnTo>
                    <a:cubicBezTo>
                      <a:pt x="0" y="9985"/>
                      <a:pt x="9985" y="0"/>
                      <a:pt x="22303" y="0"/>
                    </a:cubicBezTo>
                    <a:close/>
                  </a:path>
                </a:pathLst>
              </a:custGeom>
              <a:solidFill>
                <a:srgbClr val="5C4395"/>
              </a:solidFill>
            </p:spPr>
          </p:sp>
          <p:sp>
            <p:nvSpPr>
              <p:cNvPr id="37" name="TextBox 3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38" name="TextBox 38"/>
            <p:cNvSpPr txBox="1"/>
            <p:nvPr/>
          </p:nvSpPr>
          <p:spPr>
            <a:xfrm>
              <a:off x="1230269" y="0"/>
              <a:ext cx="21635994" cy="1219200"/>
            </a:xfrm>
            <a:prstGeom prst="rect">
              <a:avLst/>
            </a:prstGeom>
          </p:spPr>
          <p:txBody>
            <a:bodyPr lIns="0" tIns="0" rIns="0" bIns="0" rtlCol="0" anchor="t">
              <a:spAutoFit/>
            </a:bodyPr>
            <a:lstStyle/>
            <a:p>
              <a:pPr marL="0" lvl="0" indent="0" algn="ctr">
                <a:lnSpc>
                  <a:spcPts val="7200"/>
                </a:lnSpc>
                <a:spcBef>
                  <a:spcPct val="0"/>
                </a:spcBef>
              </a:pPr>
              <a:r>
                <a:rPr lang="en-US" sz="6000">
                  <a:solidFill>
                    <a:srgbClr val="FFFFFF"/>
                  </a:solidFill>
                  <a:latin typeface="Canva Sans Bold"/>
                </a:rPr>
                <a:t>Annual Recruitment Cycle </a:t>
              </a:r>
              <a:r>
                <a:rPr lang="en-US" sz="6000" u="none" strike="noStrike">
                  <a:solidFill>
                    <a:srgbClr val="FFFFFF"/>
                  </a:solidFill>
                  <a:latin typeface="Canva Sans Bold"/>
                </a:rPr>
                <a:t>Apprenticeships</a:t>
              </a:r>
            </a:p>
          </p:txBody>
        </p:sp>
      </p:grpSp>
      <p:sp>
        <p:nvSpPr>
          <p:cNvPr id="39" name="Freeform 39"/>
          <p:cNvSpPr/>
          <p:nvPr/>
        </p:nvSpPr>
        <p:spPr>
          <a:xfrm>
            <a:off x="-242373" y="4503651"/>
            <a:ext cx="4446889" cy="4537642"/>
          </a:xfrm>
          <a:custGeom>
            <a:avLst/>
            <a:gdLst/>
            <a:ahLst/>
            <a:cxnLst/>
            <a:rect l="l" t="t" r="r" b="b"/>
            <a:pathLst>
              <a:path w="4446889" h="4537642">
                <a:moveTo>
                  <a:pt x="0" y="0"/>
                </a:moveTo>
                <a:lnTo>
                  <a:pt x="4446889" y="0"/>
                </a:lnTo>
                <a:lnTo>
                  <a:pt x="4446889" y="4537642"/>
                </a:lnTo>
                <a:lnTo>
                  <a:pt x="0" y="4537642"/>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nvGrpSpPr>
          <p:cNvPr id="40" name="Group 40"/>
          <p:cNvGrpSpPr/>
          <p:nvPr/>
        </p:nvGrpSpPr>
        <p:grpSpPr>
          <a:xfrm>
            <a:off x="346119" y="1787971"/>
            <a:ext cx="1777095" cy="2025491"/>
            <a:chOff x="0" y="0"/>
            <a:chExt cx="2369460" cy="2700655"/>
          </a:xfrm>
        </p:grpSpPr>
        <p:grpSp>
          <p:nvGrpSpPr>
            <p:cNvPr id="41" name="Group 41"/>
            <p:cNvGrpSpPr/>
            <p:nvPr/>
          </p:nvGrpSpPr>
          <p:grpSpPr>
            <a:xfrm>
              <a:off x="0" y="0"/>
              <a:ext cx="2369460" cy="2700655"/>
              <a:chOff x="0" y="0"/>
              <a:chExt cx="468042" cy="533463"/>
            </a:xfrm>
          </p:grpSpPr>
          <p:sp>
            <p:nvSpPr>
              <p:cNvPr id="42" name="Freeform 42"/>
              <p:cNvSpPr/>
              <p:nvPr/>
            </p:nvSpPr>
            <p:spPr>
              <a:xfrm>
                <a:off x="0" y="0"/>
                <a:ext cx="468042" cy="533463"/>
              </a:xfrm>
              <a:custGeom>
                <a:avLst/>
                <a:gdLst/>
                <a:ahLst/>
                <a:cxnLst/>
                <a:rect l="l" t="t" r="r" b="b"/>
                <a:pathLst>
                  <a:path w="468042" h="533463">
                    <a:moveTo>
                      <a:pt x="0" y="0"/>
                    </a:moveTo>
                    <a:lnTo>
                      <a:pt x="468042" y="0"/>
                    </a:lnTo>
                    <a:lnTo>
                      <a:pt x="468042" y="533463"/>
                    </a:lnTo>
                    <a:lnTo>
                      <a:pt x="0" y="533463"/>
                    </a:lnTo>
                    <a:close/>
                  </a:path>
                </a:pathLst>
              </a:custGeom>
              <a:solidFill>
                <a:srgbClr val="8372AE"/>
              </a:solidFill>
            </p:spPr>
          </p:sp>
          <p:sp>
            <p:nvSpPr>
              <p:cNvPr id="43" name="TextBox 4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44" name="Freeform 44"/>
            <p:cNvSpPr/>
            <p:nvPr/>
          </p:nvSpPr>
          <p:spPr>
            <a:xfrm>
              <a:off x="380832" y="96862"/>
              <a:ext cx="1607796" cy="870220"/>
            </a:xfrm>
            <a:custGeom>
              <a:avLst/>
              <a:gdLst/>
              <a:ahLst/>
              <a:cxnLst/>
              <a:rect l="l" t="t" r="r" b="b"/>
              <a:pathLst>
                <a:path w="1607796" h="870220">
                  <a:moveTo>
                    <a:pt x="0" y="0"/>
                  </a:moveTo>
                  <a:lnTo>
                    <a:pt x="1607796" y="0"/>
                  </a:lnTo>
                  <a:lnTo>
                    <a:pt x="1607796" y="870220"/>
                  </a:lnTo>
                  <a:lnTo>
                    <a:pt x="0" y="8702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45" name="TextBox 45"/>
            <p:cNvSpPr txBox="1"/>
            <p:nvPr/>
          </p:nvSpPr>
          <p:spPr>
            <a:xfrm>
              <a:off x="27843" y="1048406"/>
              <a:ext cx="2313775" cy="1447588"/>
            </a:xfrm>
            <a:prstGeom prst="rect">
              <a:avLst/>
            </a:prstGeom>
          </p:spPr>
          <p:txBody>
            <a:bodyPr lIns="0" tIns="0" rIns="0" bIns="0" rtlCol="0" anchor="t">
              <a:spAutoFit/>
            </a:bodyPr>
            <a:lstStyle/>
            <a:p>
              <a:pPr algn="ctr">
                <a:lnSpc>
                  <a:spcPts val="2240"/>
                </a:lnSpc>
                <a:spcBef>
                  <a:spcPct val="0"/>
                </a:spcBef>
              </a:pPr>
              <a:r>
                <a:rPr lang="en-US" sz="1600">
                  <a:solidFill>
                    <a:srgbClr val="FFFFFF"/>
                  </a:solidFill>
                  <a:latin typeface="Canva Sans Bold"/>
                </a:rPr>
                <a:t>Attend career fairs and schools to promote this career pathway</a:t>
              </a:r>
            </a:p>
          </p:txBody>
        </p:sp>
      </p:grpSp>
      <p:sp>
        <p:nvSpPr>
          <p:cNvPr id="47" name="TextBox 47"/>
          <p:cNvSpPr txBox="1"/>
          <p:nvPr/>
        </p:nvSpPr>
        <p:spPr>
          <a:xfrm>
            <a:off x="14173200" y="2266642"/>
            <a:ext cx="3086100" cy="16567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September</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Host and Train your Apprentice</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Duration: minimum of one year</a:t>
            </a:r>
          </a:p>
        </p:txBody>
      </p:sp>
      <p:sp>
        <p:nvSpPr>
          <p:cNvPr id="48" name="TextBox 48"/>
          <p:cNvSpPr txBox="1"/>
          <p:nvPr/>
        </p:nvSpPr>
        <p:spPr>
          <a:xfrm>
            <a:off x="10568082" y="6489545"/>
            <a:ext cx="4433492" cy="2152650"/>
          </a:xfrm>
          <a:prstGeom prst="rect">
            <a:avLst/>
          </a:prstGeom>
        </p:spPr>
        <p:txBody>
          <a:bodyPr lIns="0" tIns="0" rIns="0" bIns="0" rtlCol="0" anchor="t">
            <a:spAutoFit/>
          </a:bodyPr>
          <a:lstStyle/>
          <a:p>
            <a:pPr algn="ctr">
              <a:lnSpc>
                <a:spcPts val="2759"/>
              </a:lnSpc>
            </a:pPr>
            <a:r>
              <a:rPr lang="en-US" sz="2299">
                <a:solidFill>
                  <a:srgbClr val="FFFFFF"/>
                </a:solidFill>
                <a:latin typeface="Canva Sans Bold"/>
              </a:rPr>
              <a:t>Prepare to Host</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Ensure you are ready to host the apprentice by creating a plan of action. Consider the following: </a:t>
            </a:r>
          </a:p>
          <a:p>
            <a:pPr marL="345439" lvl="1" indent="-172720">
              <a:lnSpc>
                <a:spcPts val="1919"/>
              </a:lnSpc>
              <a:buFont typeface="Arial"/>
              <a:buChar char="•"/>
            </a:pPr>
            <a:r>
              <a:rPr lang="en-US" sz="1599">
                <a:solidFill>
                  <a:srgbClr val="FFFFFF"/>
                </a:solidFill>
                <a:latin typeface="Canva Sans"/>
              </a:rPr>
              <a:t>Which projects/streams of work will the apprentice get involved in?</a:t>
            </a:r>
          </a:p>
          <a:p>
            <a:pPr marL="345439" lvl="1" indent="-172720">
              <a:lnSpc>
                <a:spcPts val="1919"/>
              </a:lnSpc>
              <a:buFont typeface="Arial"/>
              <a:buChar char="•"/>
            </a:pPr>
            <a:r>
              <a:rPr lang="en-US" sz="1599">
                <a:solidFill>
                  <a:srgbClr val="FFFFFF"/>
                </a:solidFill>
                <a:latin typeface="Canva Sans"/>
              </a:rPr>
              <a:t>What training will you offer them?</a:t>
            </a:r>
          </a:p>
          <a:p>
            <a:pPr marL="345439" lvl="1" indent="-172720">
              <a:lnSpc>
                <a:spcPts val="1919"/>
              </a:lnSpc>
              <a:buFont typeface="Arial"/>
              <a:buChar char="•"/>
            </a:pPr>
            <a:r>
              <a:rPr lang="en-US" sz="1599">
                <a:solidFill>
                  <a:srgbClr val="FFFFFF"/>
                </a:solidFill>
                <a:latin typeface="Canva Sans"/>
              </a:rPr>
              <a:t>Who will mentor them?</a:t>
            </a:r>
          </a:p>
        </p:txBody>
      </p:sp>
      <p:sp>
        <p:nvSpPr>
          <p:cNvPr id="49" name="TextBox 49"/>
          <p:cNvSpPr txBox="1"/>
          <p:nvPr/>
        </p:nvSpPr>
        <p:spPr>
          <a:xfrm>
            <a:off x="8702623" y="2562552"/>
            <a:ext cx="3029773" cy="136080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End of April</a:t>
            </a:r>
          </a:p>
          <a:p>
            <a:pPr algn="ctr">
              <a:lnSpc>
                <a:spcPts val="1400"/>
              </a:lnSpc>
            </a:pPr>
            <a:endParaRPr lang="en-US" sz="2299">
              <a:solidFill>
                <a:srgbClr val="FFFFFF"/>
              </a:solidFill>
              <a:latin typeface="Canva Sans Italics"/>
            </a:endParaRPr>
          </a:p>
          <a:p>
            <a:pPr algn="ctr">
              <a:lnSpc>
                <a:spcPts val="3219"/>
              </a:lnSpc>
              <a:spcBef>
                <a:spcPct val="0"/>
              </a:spcBef>
            </a:pPr>
            <a:r>
              <a:rPr lang="en-US" sz="2299">
                <a:solidFill>
                  <a:srgbClr val="FFFFFF"/>
                </a:solidFill>
                <a:latin typeface="Canva Sans Bold"/>
              </a:rPr>
              <a:t>Selection process and interviews </a:t>
            </a:r>
          </a:p>
        </p:txBody>
      </p:sp>
      <p:sp>
        <p:nvSpPr>
          <p:cNvPr id="50" name="TextBox 50"/>
          <p:cNvSpPr txBox="1"/>
          <p:nvPr/>
        </p:nvSpPr>
        <p:spPr>
          <a:xfrm>
            <a:off x="276245" y="5179609"/>
            <a:ext cx="3269905" cy="3275302"/>
          </a:xfrm>
          <a:prstGeom prst="rect">
            <a:avLst/>
          </a:prstGeom>
        </p:spPr>
        <p:txBody>
          <a:bodyPr lIns="0" tIns="0" rIns="0" bIns="0" rtlCol="0" anchor="t">
            <a:spAutoFit/>
          </a:bodyPr>
          <a:lstStyle/>
          <a:p>
            <a:pPr algn="ctr">
              <a:lnSpc>
                <a:spcPts val="2156"/>
              </a:lnSpc>
            </a:pPr>
            <a:r>
              <a:rPr lang="en-US" sz="1671">
                <a:solidFill>
                  <a:srgbClr val="414A4F"/>
                </a:solidFill>
                <a:latin typeface="Canva Sans Italics"/>
              </a:rPr>
              <a:t>Alternative Apprenticeship Timeframe</a:t>
            </a:r>
          </a:p>
          <a:p>
            <a:pPr algn="ctr">
              <a:lnSpc>
                <a:spcPts val="1400"/>
              </a:lnSpc>
            </a:pPr>
            <a:endParaRPr lang="en-US" sz="1671">
              <a:solidFill>
                <a:srgbClr val="414A4F"/>
              </a:solidFill>
              <a:latin typeface="Canva Sans Italics"/>
            </a:endParaRPr>
          </a:p>
          <a:p>
            <a:pPr algn="ctr">
              <a:lnSpc>
                <a:spcPts val="1919"/>
              </a:lnSpc>
            </a:pPr>
            <a:r>
              <a:rPr lang="en-US" sz="1599">
                <a:solidFill>
                  <a:srgbClr val="414A4F"/>
                </a:solidFill>
                <a:latin typeface="Canva Sans Bold"/>
              </a:rPr>
              <a:t>'Immediate start' Apprenticeships:</a:t>
            </a:r>
          </a:p>
          <a:p>
            <a:pPr algn="ctr">
              <a:lnSpc>
                <a:spcPts val="1400"/>
              </a:lnSpc>
            </a:pPr>
            <a:endParaRPr lang="en-US" sz="1599">
              <a:solidFill>
                <a:srgbClr val="414A4F"/>
              </a:solidFill>
              <a:latin typeface="Canva Sans Bold"/>
            </a:endParaRPr>
          </a:p>
          <a:p>
            <a:pPr algn="ctr">
              <a:lnSpc>
                <a:spcPts val="2240"/>
              </a:lnSpc>
              <a:spcBef>
                <a:spcPct val="0"/>
              </a:spcBef>
            </a:pPr>
            <a:r>
              <a:rPr lang="en-US" sz="1600">
                <a:solidFill>
                  <a:srgbClr val="414A4F"/>
                </a:solidFill>
                <a:latin typeface="Canva Sans"/>
              </a:rPr>
              <a:t>As the title suggests, there are no time restrains and you can offer this to potential candidates whenever you need to fill a vacancy in your department. Use the timeframe above for guidance on the steps to take.</a:t>
            </a:r>
          </a:p>
        </p:txBody>
      </p:sp>
      <p:sp>
        <p:nvSpPr>
          <p:cNvPr id="51" name="TextBox 51"/>
          <p:cNvSpPr txBox="1"/>
          <p:nvPr/>
        </p:nvSpPr>
        <p:spPr>
          <a:xfrm>
            <a:off x="2284171" y="1896476"/>
            <a:ext cx="5521205" cy="1808480"/>
          </a:xfrm>
          <a:prstGeom prst="rect">
            <a:avLst/>
          </a:prstGeom>
        </p:spPr>
        <p:txBody>
          <a:bodyPr lIns="0" tIns="0" rIns="0" bIns="0" rtlCol="0" anchor="t">
            <a:spAutoFit/>
          </a:bodyPr>
          <a:lstStyle/>
          <a:p>
            <a:pPr algn="ctr">
              <a:lnSpc>
                <a:spcPts val="2759"/>
              </a:lnSpc>
            </a:pPr>
            <a:r>
              <a:rPr lang="en-US" sz="2299">
                <a:solidFill>
                  <a:srgbClr val="FFFFFF"/>
                </a:solidFill>
                <a:latin typeface="Canva Sans Italics"/>
              </a:rPr>
              <a:t>September to March</a:t>
            </a:r>
          </a:p>
          <a:p>
            <a:pPr algn="ctr">
              <a:lnSpc>
                <a:spcPts val="1199"/>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Advertising the Apprenticeship Role</a:t>
            </a:r>
          </a:p>
          <a:p>
            <a:pPr algn="ctr">
              <a:lnSpc>
                <a:spcPts val="1399"/>
              </a:lnSpc>
            </a:pPr>
            <a:endParaRPr lang="en-US" sz="2299">
              <a:solidFill>
                <a:srgbClr val="FFFFFF"/>
              </a:solidFill>
              <a:latin typeface="Canva Sans Bold"/>
            </a:endParaRPr>
          </a:p>
          <a:p>
            <a:pPr algn="ctr">
              <a:lnSpc>
                <a:spcPts val="2239"/>
              </a:lnSpc>
              <a:spcBef>
                <a:spcPct val="0"/>
              </a:spcBef>
            </a:pPr>
            <a:r>
              <a:rPr lang="en-US" sz="1599">
                <a:solidFill>
                  <a:srgbClr val="FFFFFF"/>
                </a:solidFill>
                <a:latin typeface="Canva Sans"/>
              </a:rPr>
              <a:t>Your job is to create a job descriptor and advertise the position you are offering on official and recommended channels (e.g. GOV.uk)</a:t>
            </a:r>
          </a:p>
        </p:txBody>
      </p:sp>
      <p:sp>
        <p:nvSpPr>
          <p:cNvPr id="52" name="TextBox 52"/>
          <p:cNvSpPr txBox="1"/>
          <p:nvPr/>
        </p:nvSpPr>
        <p:spPr>
          <a:xfrm>
            <a:off x="6156371" y="6724847"/>
            <a:ext cx="2949540" cy="1275715"/>
          </a:xfrm>
          <a:prstGeom prst="rect">
            <a:avLst/>
          </a:prstGeom>
        </p:spPr>
        <p:txBody>
          <a:bodyPr lIns="0" tIns="0" rIns="0" bIns="0" rtlCol="0" anchor="t">
            <a:spAutoFit/>
          </a:bodyPr>
          <a:lstStyle/>
          <a:p>
            <a:pPr algn="ctr">
              <a:lnSpc>
                <a:spcPts val="3219"/>
              </a:lnSpc>
            </a:pPr>
            <a:r>
              <a:rPr lang="en-US" sz="2299">
                <a:solidFill>
                  <a:srgbClr val="FFFFFF"/>
                </a:solidFill>
                <a:latin typeface="Canva Sans Italics"/>
              </a:rPr>
              <a:t>March/Early April</a:t>
            </a:r>
          </a:p>
          <a:p>
            <a:pPr algn="ctr">
              <a:lnSpc>
                <a:spcPts val="1400"/>
              </a:lnSpc>
            </a:pPr>
            <a:endParaRPr lang="en-US" sz="2299">
              <a:solidFill>
                <a:srgbClr val="FFFFFF"/>
              </a:solidFill>
              <a:latin typeface="Canva Sans Italics"/>
            </a:endParaRPr>
          </a:p>
          <a:p>
            <a:pPr algn="ctr">
              <a:lnSpc>
                <a:spcPts val="2759"/>
              </a:lnSpc>
            </a:pPr>
            <a:r>
              <a:rPr lang="en-US" sz="2299">
                <a:solidFill>
                  <a:srgbClr val="FFFFFF"/>
                </a:solidFill>
                <a:latin typeface="Canva Sans Bold"/>
              </a:rPr>
              <a:t>Application Deadline</a:t>
            </a:r>
          </a:p>
        </p:txBody>
      </p:sp>
      <p:sp>
        <p:nvSpPr>
          <p:cNvPr id="53" name="TextBox 53"/>
          <p:cNvSpPr txBox="1"/>
          <p:nvPr/>
        </p:nvSpPr>
        <p:spPr>
          <a:xfrm>
            <a:off x="4621539" y="4993237"/>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54" name="TextBox 54"/>
          <p:cNvSpPr txBox="1"/>
          <p:nvPr/>
        </p:nvSpPr>
        <p:spPr>
          <a:xfrm>
            <a:off x="7141974" y="4993237"/>
            <a:ext cx="132680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r>
              <a:rPr lang="en-US" sz="2199">
                <a:solidFill>
                  <a:srgbClr val="000000"/>
                </a:solidFill>
                <a:latin typeface="Canva Sans"/>
              </a:rPr>
              <a:t> </a:t>
            </a:r>
          </a:p>
        </p:txBody>
      </p:sp>
      <p:sp>
        <p:nvSpPr>
          <p:cNvPr id="55" name="TextBox 55"/>
          <p:cNvSpPr txBox="1"/>
          <p:nvPr/>
        </p:nvSpPr>
        <p:spPr>
          <a:xfrm>
            <a:off x="9613458" y="4993237"/>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56" name="TextBox 56"/>
          <p:cNvSpPr txBox="1"/>
          <p:nvPr/>
        </p:nvSpPr>
        <p:spPr>
          <a:xfrm>
            <a:off x="12313010" y="4993237"/>
            <a:ext cx="1394668"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r>
              <a:rPr lang="en-US" sz="2199">
                <a:solidFill>
                  <a:srgbClr val="000000"/>
                </a:solidFill>
                <a:latin typeface="Canva Sans"/>
              </a:rPr>
              <a:t> </a:t>
            </a:r>
          </a:p>
        </p:txBody>
      </p:sp>
      <p:sp>
        <p:nvSpPr>
          <p:cNvPr id="57" name="TextBox 57"/>
          <p:cNvSpPr txBox="1"/>
          <p:nvPr/>
        </p:nvSpPr>
        <p:spPr>
          <a:xfrm>
            <a:off x="14929664" y="5001029"/>
            <a:ext cx="1334095"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r>
              <a:rPr lang="en-US" sz="2199">
                <a:solidFill>
                  <a:srgbClr val="000000"/>
                </a:solidFill>
                <a:latin typeface="Canva Sans"/>
              </a:rPr>
              <a:t> </a:t>
            </a:r>
          </a:p>
        </p:txBody>
      </p:sp>
      <p:grpSp>
        <p:nvGrpSpPr>
          <p:cNvPr id="58" name="Group 22"/>
          <p:cNvGrpSpPr/>
          <p:nvPr/>
        </p:nvGrpSpPr>
        <p:grpSpPr>
          <a:xfrm>
            <a:off x="-16170" y="8899861"/>
            <a:ext cx="18790086" cy="1387139"/>
            <a:chOff x="0" y="0"/>
            <a:chExt cx="25213090" cy="1881487"/>
          </a:xfrm>
        </p:grpSpPr>
        <p:sp>
          <p:nvSpPr>
            <p:cNvPr id="59"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2"/>
              <a:stretch>
                <a:fillRect/>
              </a:stretch>
            </a:blipFill>
          </p:spPr>
        </p:sp>
        <p:sp>
          <p:nvSpPr>
            <p:cNvPr id="60"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3"/>
              <a:stretch>
                <a:fillRect t="-1413" r="-883" b="-218861"/>
              </a:stretch>
            </a:blipFill>
          </p:spPr>
        </p:sp>
        <p:grpSp>
          <p:nvGrpSpPr>
            <p:cNvPr id="61" name="Group 25"/>
            <p:cNvGrpSpPr/>
            <p:nvPr/>
          </p:nvGrpSpPr>
          <p:grpSpPr>
            <a:xfrm>
              <a:off x="3694685" y="74230"/>
              <a:ext cx="1881165" cy="1807257"/>
              <a:chOff x="0" y="0"/>
              <a:chExt cx="1275829" cy="1225704"/>
            </a:xfrm>
          </p:grpSpPr>
          <p:sp>
            <p:nvSpPr>
              <p:cNvPr id="67"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8"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62"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4"/>
              <a:stretch>
                <a:fillRect/>
              </a:stretch>
            </a:blipFill>
          </p:spPr>
        </p:sp>
        <p:sp>
          <p:nvSpPr>
            <p:cNvPr id="63"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5"/>
              <a:stretch>
                <a:fillRect t="-110933" b="-110114"/>
              </a:stretch>
            </a:blipFill>
          </p:spPr>
        </p:sp>
        <p:sp>
          <p:nvSpPr>
            <p:cNvPr id="64"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6"/>
              <a:stretch>
                <a:fillRect/>
              </a:stretch>
            </a:blipFill>
          </p:spPr>
        </p:sp>
        <p:sp>
          <p:nvSpPr>
            <p:cNvPr id="65"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7"/>
              <a:stretch>
                <a:fillRect/>
              </a:stretch>
            </a:blipFill>
          </p:spPr>
        </p:sp>
        <p:sp>
          <p:nvSpPr>
            <p:cNvPr id="66"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9"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
        <p:nvSpPr>
          <p:cNvPr id="46" name="Freeform 46"/>
          <p:cNvSpPr/>
          <p:nvPr/>
        </p:nvSpPr>
        <p:spPr>
          <a:xfrm>
            <a:off x="15229387" y="5672474"/>
            <a:ext cx="3058613" cy="3667906"/>
          </a:xfrm>
          <a:custGeom>
            <a:avLst/>
            <a:gdLst/>
            <a:ahLst/>
            <a:cxnLst/>
            <a:rect l="l" t="t" r="r" b="b"/>
            <a:pathLst>
              <a:path w="3407818" h="3667906">
                <a:moveTo>
                  <a:pt x="0" y="0"/>
                </a:moveTo>
                <a:lnTo>
                  <a:pt x="3407818" y="0"/>
                </a:lnTo>
                <a:lnTo>
                  <a:pt x="3407818" y="3667905"/>
                </a:lnTo>
                <a:lnTo>
                  <a:pt x="0" y="3667905"/>
                </a:lnTo>
                <a:lnTo>
                  <a:pt x="0" y="0"/>
                </a:lnTo>
                <a:close/>
              </a:path>
            </a:pathLst>
          </a:custGeom>
          <a:blipFill>
            <a:blip r:embed="rId18">
              <a:extLst>
                <a:ext uri="{96DAC541-7B7A-43D3-8B79-37D633B846F1}">
                  <asvg:svgBlip xmlns:asvg="http://schemas.microsoft.com/office/drawing/2016/SVG/main" xmlns="" r:embed="rId19"/>
                </a:ext>
              </a:extLst>
            </a:blip>
            <a:srcRect/>
            <a:stretch>
              <a:fillRect r="-11417"/>
            </a:stretch>
          </a:blip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139097" y="2361520"/>
            <a:ext cx="18427097" cy="6227278"/>
            <a:chOff x="0" y="0"/>
            <a:chExt cx="4853227" cy="1640106"/>
          </a:xfrm>
        </p:grpSpPr>
        <p:sp>
          <p:nvSpPr>
            <p:cNvPr id="3" name="Freeform 3"/>
            <p:cNvSpPr/>
            <p:nvPr/>
          </p:nvSpPr>
          <p:spPr>
            <a:xfrm>
              <a:off x="0" y="0"/>
              <a:ext cx="4853227" cy="1640106"/>
            </a:xfrm>
            <a:custGeom>
              <a:avLst/>
              <a:gdLst/>
              <a:ahLst/>
              <a:cxnLst/>
              <a:rect l="l" t="t" r="r" b="b"/>
              <a:pathLst>
                <a:path w="4853227" h="1640106">
                  <a:moveTo>
                    <a:pt x="0" y="0"/>
                  </a:moveTo>
                  <a:lnTo>
                    <a:pt x="4853227" y="0"/>
                  </a:lnTo>
                  <a:lnTo>
                    <a:pt x="4853227" y="1640106"/>
                  </a:lnTo>
                  <a:lnTo>
                    <a:pt x="0" y="1640106"/>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466388" y="284714"/>
            <a:ext cx="17355224" cy="1668192"/>
            <a:chOff x="0" y="0"/>
            <a:chExt cx="23140298" cy="2224256"/>
          </a:xfrm>
        </p:grpSpPr>
        <p:grpSp>
          <p:nvGrpSpPr>
            <p:cNvPr id="18" name="Group 18"/>
            <p:cNvGrpSpPr/>
            <p:nvPr/>
          </p:nvGrpSpPr>
          <p:grpSpPr>
            <a:xfrm>
              <a:off x="0" y="0"/>
              <a:ext cx="23140298" cy="2224256"/>
              <a:chOff x="0" y="0"/>
              <a:chExt cx="4570923" cy="439359"/>
            </a:xfrm>
          </p:grpSpPr>
          <p:sp>
            <p:nvSpPr>
              <p:cNvPr id="19" name="Freeform 19"/>
              <p:cNvSpPr/>
              <p:nvPr/>
            </p:nvSpPr>
            <p:spPr>
              <a:xfrm>
                <a:off x="0" y="0"/>
                <a:ext cx="4570923" cy="439359"/>
              </a:xfrm>
              <a:custGeom>
                <a:avLst/>
                <a:gdLst/>
                <a:ahLst/>
                <a:cxnLst/>
                <a:rect l="l" t="t" r="r" b="b"/>
                <a:pathLst>
                  <a:path w="4570923" h="439359">
                    <a:moveTo>
                      <a:pt x="22750" y="0"/>
                    </a:moveTo>
                    <a:lnTo>
                      <a:pt x="4548172" y="0"/>
                    </a:lnTo>
                    <a:cubicBezTo>
                      <a:pt x="4560737" y="0"/>
                      <a:pt x="4570923" y="10186"/>
                      <a:pt x="4570923" y="22750"/>
                    </a:cubicBezTo>
                    <a:lnTo>
                      <a:pt x="4570923" y="416609"/>
                    </a:lnTo>
                    <a:cubicBezTo>
                      <a:pt x="4570923" y="429174"/>
                      <a:pt x="4560737" y="439359"/>
                      <a:pt x="4548172" y="439359"/>
                    </a:cubicBezTo>
                    <a:lnTo>
                      <a:pt x="22750" y="439359"/>
                    </a:lnTo>
                    <a:cubicBezTo>
                      <a:pt x="10186" y="439359"/>
                      <a:pt x="0" y="429174"/>
                      <a:pt x="0" y="416609"/>
                    </a:cubicBezTo>
                    <a:lnTo>
                      <a:pt x="0" y="22750"/>
                    </a:lnTo>
                    <a:cubicBezTo>
                      <a:pt x="0" y="10186"/>
                      <a:pt x="10186" y="0"/>
                      <a:pt x="22750" y="0"/>
                    </a:cubicBezTo>
                    <a:close/>
                  </a:path>
                </a:pathLst>
              </a:custGeom>
              <a:solidFill>
                <a:srgbClr val="2CA9C3"/>
              </a:solidFill>
            </p:spPr>
          </p:sp>
          <p:sp>
            <p:nvSpPr>
              <p:cNvPr id="20" name="TextBox 20"/>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1" name="TextBox 21"/>
            <p:cNvSpPr txBox="1"/>
            <p:nvPr/>
          </p:nvSpPr>
          <p:spPr>
            <a:xfrm>
              <a:off x="1206089" y="0"/>
              <a:ext cx="21210750" cy="1968500"/>
            </a:xfrm>
            <a:prstGeom prst="rect">
              <a:avLst/>
            </a:prstGeom>
          </p:spPr>
          <p:txBody>
            <a:bodyPr lIns="0" tIns="0" rIns="0" bIns="0" rtlCol="0" anchor="t">
              <a:spAutoFit/>
            </a:bodyPr>
            <a:lstStyle/>
            <a:p>
              <a:pPr algn="ctr">
                <a:lnSpc>
                  <a:spcPts val="7800"/>
                </a:lnSpc>
              </a:pPr>
              <a:r>
                <a:rPr lang="en-US" sz="6500">
                  <a:solidFill>
                    <a:srgbClr val="FFFFFF"/>
                  </a:solidFill>
                  <a:latin typeface="Canva Sans Bold"/>
                </a:rPr>
                <a:t>Flexible Apprenticeship Scheme</a:t>
              </a:r>
            </a:p>
            <a:p>
              <a:pPr algn="ctr">
                <a:lnSpc>
                  <a:spcPts val="3840"/>
                </a:lnSpc>
              </a:pPr>
              <a:r>
                <a:rPr lang="en-US" sz="3200">
                  <a:solidFill>
                    <a:srgbClr val="FFFFFF"/>
                  </a:solidFill>
                  <a:latin typeface="Canva Sans Bold"/>
                </a:rPr>
                <a:t>(Currently available to the North East only)</a:t>
              </a:r>
            </a:p>
          </p:txBody>
        </p:sp>
      </p:grpSp>
      <p:sp>
        <p:nvSpPr>
          <p:cNvPr id="22" name="TextBox 22"/>
          <p:cNvSpPr txBox="1"/>
          <p:nvPr/>
        </p:nvSpPr>
        <p:spPr>
          <a:xfrm>
            <a:off x="466388" y="2522409"/>
            <a:ext cx="13738059" cy="5905500"/>
          </a:xfrm>
          <a:prstGeom prst="rect">
            <a:avLst/>
          </a:prstGeom>
        </p:spPr>
        <p:txBody>
          <a:bodyPr lIns="0" tIns="0" rIns="0" bIns="0" rtlCol="0" anchor="t">
            <a:spAutoFit/>
          </a:bodyPr>
          <a:lstStyle/>
          <a:p>
            <a:pPr algn="ctr">
              <a:lnSpc>
                <a:spcPts val="2759"/>
              </a:lnSpc>
            </a:pPr>
            <a:r>
              <a:rPr lang="en-US" sz="2299">
                <a:solidFill>
                  <a:srgbClr val="414A4F"/>
                </a:solidFill>
                <a:latin typeface="Canva Sans Bold"/>
              </a:rPr>
              <a:t>Through the Flexible Apprenticeship Scheme we plan to provide great opportunities for apprentices to learn valuable skills on the job, with high quality training, whilst also finding a solution to some of the challenges faced throughout our system and build a diverse talent pipeline for the future. </a:t>
            </a:r>
          </a:p>
          <a:p>
            <a:pPr algn="ctr">
              <a:lnSpc>
                <a:spcPts val="1559"/>
              </a:lnSpc>
            </a:pPr>
            <a:r>
              <a:rPr lang="en-US" sz="1299">
                <a:solidFill>
                  <a:srgbClr val="FF3E4D"/>
                </a:solidFill>
                <a:latin typeface="Canva Sans"/>
              </a:rPr>
              <a:t> </a:t>
            </a:r>
          </a:p>
          <a:p>
            <a:pPr algn="ctr">
              <a:lnSpc>
                <a:spcPts val="2759"/>
              </a:lnSpc>
            </a:pPr>
            <a:r>
              <a:rPr lang="en-US" sz="2299">
                <a:solidFill>
                  <a:srgbClr val="414A4F"/>
                </a:solidFill>
                <a:latin typeface="Canva Sans"/>
              </a:rPr>
              <a:t>The scheme is designed to help employers overcome structural barriers, enabling apprentices to move between employers during the course of their studies and providing necessary support to organisations when they require it.  </a:t>
            </a:r>
          </a:p>
          <a:p>
            <a:pPr algn="ctr">
              <a:lnSpc>
                <a:spcPts val="1559"/>
              </a:lnSpc>
            </a:pPr>
            <a:endParaRPr lang="en-US" sz="2299">
              <a:solidFill>
                <a:srgbClr val="414A4F"/>
              </a:solidFill>
              <a:latin typeface="Canva Sans"/>
            </a:endParaRPr>
          </a:p>
          <a:p>
            <a:pPr algn="ctr">
              <a:lnSpc>
                <a:spcPts val="2759"/>
              </a:lnSpc>
            </a:pPr>
            <a:r>
              <a:rPr lang="en-US" sz="2299">
                <a:solidFill>
                  <a:srgbClr val="414A4F"/>
                </a:solidFill>
                <a:latin typeface="Canva Sans"/>
              </a:rPr>
              <a:t>Th</a:t>
            </a:r>
            <a:r>
              <a:rPr lang="en-US" sz="2299">
                <a:solidFill>
                  <a:srgbClr val="000000"/>
                </a:solidFill>
                <a:latin typeface="Canva Sans"/>
              </a:rPr>
              <a:t>is </a:t>
            </a:r>
            <a:r>
              <a:rPr lang="en-US" sz="2299">
                <a:solidFill>
                  <a:srgbClr val="2A2A2A"/>
                </a:solidFill>
                <a:latin typeface="Canva Sans"/>
              </a:rPr>
              <a:t>system wide scheme </a:t>
            </a:r>
            <a:r>
              <a:rPr lang="en-US" sz="2299">
                <a:solidFill>
                  <a:srgbClr val="414A4F"/>
                </a:solidFill>
                <a:latin typeface="Canva Sans"/>
              </a:rPr>
              <a:t>enables us to develop apprentices quickly for areas facing challenges, whilst providing high quality and broad training experience through Health Education England and reducing administrative work for placement employers by employing through the scheme. </a:t>
            </a:r>
          </a:p>
          <a:p>
            <a:pPr algn="ctr">
              <a:lnSpc>
                <a:spcPts val="1559"/>
              </a:lnSpc>
            </a:pPr>
            <a:endParaRPr lang="en-US" sz="2299">
              <a:solidFill>
                <a:srgbClr val="414A4F"/>
              </a:solidFill>
              <a:latin typeface="Canva Sans"/>
            </a:endParaRPr>
          </a:p>
          <a:p>
            <a:pPr algn="ctr">
              <a:lnSpc>
                <a:spcPts val="2759"/>
              </a:lnSpc>
            </a:pPr>
            <a:r>
              <a:rPr lang="en-US" sz="2299">
                <a:solidFill>
                  <a:srgbClr val="414A4F"/>
                </a:solidFill>
                <a:latin typeface="Canva Sans"/>
              </a:rPr>
              <a:t>Placement employers could be any health and care organisation interested in providing a workplace base for the apprentices, either for a set period of time or for the duration of their programme.  </a:t>
            </a:r>
          </a:p>
          <a:p>
            <a:pPr algn="ctr">
              <a:lnSpc>
                <a:spcPts val="1559"/>
              </a:lnSpc>
            </a:pPr>
            <a:endParaRPr lang="en-US" sz="2299">
              <a:solidFill>
                <a:srgbClr val="414A4F"/>
              </a:solidFill>
              <a:latin typeface="Canva Sans"/>
            </a:endParaRPr>
          </a:p>
          <a:p>
            <a:pPr algn="ctr">
              <a:lnSpc>
                <a:spcPts val="2759"/>
              </a:lnSpc>
            </a:pPr>
            <a:r>
              <a:rPr lang="en-US" sz="2299">
                <a:solidFill>
                  <a:srgbClr val="414A4F"/>
                </a:solidFill>
                <a:latin typeface="Canva Sans"/>
              </a:rPr>
              <a:t>The scheme aims to support gaps in workforce whilst simultaneously supporting new entrants to join the health and care workforce. </a:t>
            </a:r>
          </a:p>
        </p:txBody>
      </p:sp>
      <p:grpSp>
        <p:nvGrpSpPr>
          <p:cNvPr id="23" name="Group 23"/>
          <p:cNvGrpSpPr/>
          <p:nvPr/>
        </p:nvGrpSpPr>
        <p:grpSpPr>
          <a:xfrm>
            <a:off x="14564607" y="2623792"/>
            <a:ext cx="3348959" cy="5702735"/>
            <a:chOff x="0" y="0"/>
            <a:chExt cx="882030" cy="1501955"/>
          </a:xfrm>
        </p:grpSpPr>
        <p:sp>
          <p:nvSpPr>
            <p:cNvPr id="24" name="Freeform 24"/>
            <p:cNvSpPr/>
            <p:nvPr/>
          </p:nvSpPr>
          <p:spPr>
            <a:xfrm>
              <a:off x="0" y="0"/>
              <a:ext cx="882030" cy="1501955"/>
            </a:xfrm>
            <a:custGeom>
              <a:avLst/>
              <a:gdLst/>
              <a:ahLst/>
              <a:cxnLst/>
              <a:rect l="l" t="t" r="r" b="b"/>
              <a:pathLst>
                <a:path w="882030" h="1501955">
                  <a:moveTo>
                    <a:pt x="882030" y="0"/>
                  </a:moveTo>
                  <a:lnTo>
                    <a:pt x="882030" y="1387655"/>
                  </a:lnTo>
                  <a:lnTo>
                    <a:pt x="441015" y="1501955"/>
                  </a:lnTo>
                  <a:lnTo>
                    <a:pt x="0" y="1387655"/>
                  </a:lnTo>
                  <a:lnTo>
                    <a:pt x="0" y="0"/>
                  </a:lnTo>
                  <a:lnTo>
                    <a:pt x="882030" y="0"/>
                  </a:lnTo>
                  <a:close/>
                </a:path>
              </a:pathLst>
            </a:custGeom>
            <a:solidFill>
              <a:srgbClr val="2CA9C3"/>
            </a:solidFill>
          </p:spPr>
        </p:sp>
        <p:sp>
          <p:nvSpPr>
            <p:cNvPr id="25" name="TextBox 25"/>
            <p:cNvSpPr txBox="1"/>
            <p:nvPr/>
          </p:nvSpPr>
          <p:spPr>
            <a:xfrm>
              <a:off x="0" y="-38100"/>
              <a:ext cx="6350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4904053" y="5029200"/>
            <a:ext cx="2670065" cy="2670065"/>
            <a:chOff x="0" y="0"/>
            <a:chExt cx="3560087" cy="3560087"/>
          </a:xfrm>
        </p:grpSpPr>
        <p:sp>
          <p:nvSpPr>
            <p:cNvPr id="27" name="Freeform 27"/>
            <p:cNvSpPr/>
            <p:nvPr/>
          </p:nvSpPr>
          <p:spPr>
            <a:xfrm>
              <a:off x="0" y="0"/>
              <a:ext cx="3560087" cy="3560087"/>
            </a:xfrm>
            <a:custGeom>
              <a:avLst/>
              <a:gdLst/>
              <a:ahLst/>
              <a:cxnLst/>
              <a:rect l="l" t="t" r="r" b="b"/>
              <a:pathLst>
                <a:path w="3560087" h="3560087">
                  <a:moveTo>
                    <a:pt x="0" y="0"/>
                  </a:moveTo>
                  <a:lnTo>
                    <a:pt x="3560087" y="0"/>
                  </a:lnTo>
                  <a:lnTo>
                    <a:pt x="3560087" y="3560087"/>
                  </a:lnTo>
                  <a:lnTo>
                    <a:pt x="0" y="3560087"/>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sp>
        <p:nvSpPr>
          <p:cNvPr id="28" name="TextBox 28"/>
          <p:cNvSpPr txBox="1"/>
          <p:nvPr/>
        </p:nvSpPr>
        <p:spPr>
          <a:xfrm>
            <a:off x="14379907" y="2880544"/>
            <a:ext cx="3718358" cy="1990090"/>
          </a:xfrm>
          <a:prstGeom prst="rect">
            <a:avLst/>
          </a:prstGeom>
        </p:spPr>
        <p:txBody>
          <a:bodyPr lIns="0" tIns="0" rIns="0" bIns="0" rtlCol="0" anchor="t">
            <a:spAutoFit/>
          </a:bodyPr>
          <a:lstStyle/>
          <a:p>
            <a:pPr algn="ctr">
              <a:lnSpc>
                <a:spcPts val="2659"/>
              </a:lnSpc>
            </a:pPr>
            <a:r>
              <a:rPr lang="en-US" sz="1899">
                <a:solidFill>
                  <a:srgbClr val="000000"/>
                </a:solidFill>
                <a:latin typeface="Canva Sans Bold"/>
              </a:rPr>
              <a:t>Extract from NECS Flexible Apprenticeship Scheme </a:t>
            </a:r>
          </a:p>
          <a:p>
            <a:pPr algn="ctr">
              <a:lnSpc>
                <a:spcPts val="2659"/>
              </a:lnSpc>
            </a:pPr>
            <a:endParaRPr lang="en-US" sz="1899">
              <a:solidFill>
                <a:srgbClr val="000000"/>
              </a:solidFill>
              <a:latin typeface="Canva Sans Bold"/>
            </a:endParaRPr>
          </a:p>
          <a:p>
            <a:pPr algn="ctr">
              <a:lnSpc>
                <a:spcPts val="2659"/>
              </a:lnSpc>
              <a:spcBef>
                <a:spcPct val="0"/>
              </a:spcBef>
            </a:pPr>
            <a:r>
              <a:rPr lang="en-US" sz="1899">
                <a:solidFill>
                  <a:srgbClr val="000000"/>
                </a:solidFill>
                <a:latin typeface="Canva Sans"/>
              </a:rPr>
              <a:t>Use this QR Code to access their Website for more information:</a:t>
            </a:r>
          </a:p>
        </p:txBody>
      </p:sp>
      <p:grpSp>
        <p:nvGrpSpPr>
          <p:cNvPr id="29" name="Group 22"/>
          <p:cNvGrpSpPr/>
          <p:nvPr/>
        </p:nvGrpSpPr>
        <p:grpSpPr>
          <a:xfrm>
            <a:off x="-16170" y="8899861"/>
            <a:ext cx="18790086" cy="1387139"/>
            <a:chOff x="0" y="0"/>
            <a:chExt cx="25213090" cy="1881487"/>
          </a:xfrm>
        </p:grpSpPr>
        <p:sp>
          <p:nvSpPr>
            <p:cNvPr id="30"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31"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32" name="Group 25"/>
            <p:cNvGrpSpPr/>
            <p:nvPr/>
          </p:nvGrpSpPr>
          <p:grpSpPr>
            <a:xfrm>
              <a:off x="3694685" y="74230"/>
              <a:ext cx="1881165" cy="1807257"/>
              <a:chOff x="0" y="0"/>
              <a:chExt cx="1275829" cy="1225704"/>
            </a:xfrm>
          </p:grpSpPr>
          <p:sp>
            <p:nvSpPr>
              <p:cNvPr id="38"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9"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3"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34"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35"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36"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37"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0"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489505"/>
            <a:ext cx="12955995" cy="5893037"/>
            <a:chOff x="0" y="0"/>
            <a:chExt cx="3412278" cy="1552076"/>
          </a:xfrm>
        </p:grpSpPr>
        <p:sp>
          <p:nvSpPr>
            <p:cNvPr id="3" name="Freeform 3">
              <a:hlinkClick r:id="rId2" tooltip="https://www.gov.uk/government/news/flexible-apprenticeships-to-boost-jobs-in-key-sectors"/>
            </p:cNvPr>
            <p:cNvSpPr/>
            <p:nvPr/>
          </p:nvSpPr>
          <p:spPr>
            <a:xfrm>
              <a:off x="0" y="0"/>
              <a:ext cx="3412279" cy="1552076"/>
            </a:xfrm>
            <a:custGeom>
              <a:avLst/>
              <a:gdLst/>
              <a:ahLst/>
              <a:cxnLst/>
              <a:rect l="l" t="t" r="r" b="b"/>
              <a:pathLst>
                <a:path w="3412279" h="1552076">
                  <a:moveTo>
                    <a:pt x="3412279" y="0"/>
                  </a:moveTo>
                  <a:lnTo>
                    <a:pt x="3412279" y="1437776"/>
                  </a:lnTo>
                  <a:lnTo>
                    <a:pt x="1706139" y="1552076"/>
                  </a:lnTo>
                  <a:lnTo>
                    <a:pt x="0" y="1437776"/>
                  </a:lnTo>
                  <a:lnTo>
                    <a:pt x="0" y="0"/>
                  </a:lnTo>
                  <a:lnTo>
                    <a:pt x="3412279" y="0"/>
                  </a:lnTo>
                  <a:close/>
                </a:path>
              </a:pathLst>
            </a:custGeom>
            <a:solidFill>
              <a:srgbClr val="058F9F"/>
            </a:solidFill>
          </p:spPr>
        </p:sp>
        <p:sp>
          <p:nvSpPr>
            <p:cNvPr id="4" name="TextBox 4"/>
            <p:cNvSpPr txBox="1"/>
            <p:nvPr/>
          </p:nvSpPr>
          <p:spPr>
            <a:xfrm>
              <a:off x="0" y="-38100"/>
              <a:ext cx="635000" cy="736600"/>
            </a:xfrm>
            <a:prstGeom prst="rect">
              <a:avLst/>
            </a:prstGeom>
          </p:spPr>
          <p:txBody>
            <a:bodyPr lIns="50800" tIns="50800" rIns="50800" bIns="50800" rtlCol="0" anchor="ctr"/>
            <a:lstStyle/>
            <a:p>
              <a:pPr algn="ctr">
                <a:lnSpc>
                  <a:spcPts val="2659"/>
                </a:lnSpc>
              </a:pPr>
              <a:endParaRPr/>
            </a:p>
          </p:txBody>
        </p:sp>
      </p:grpSp>
      <p:sp>
        <p:nvSpPr>
          <p:cNvPr id="17" name="TextBox 17"/>
          <p:cNvSpPr txBox="1"/>
          <p:nvPr/>
        </p:nvSpPr>
        <p:spPr>
          <a:xfrm>
            <a:off x="1438190" y="2814108"/>
            <a:ext cx="12137015" cy="5186681"/>
          </a:xfrm>
          <a:prstGeom prst="rect">
            <a:avLst/>
          </a:prstGeom>
        </p:spPr>
        <p:txBody>
          <a:bodyPr lIns="0" tIns="0" rIns="0" bIns="0" rtlCol="0" anchor="t">
            <a:spAutoFit/>
          </a:bodyPr>
          <a:lstStyle/>
          <a:p>
            <a:pPr algn="ctr">
              <a:lnSpc>
                <a:spcPts val="3919"/>
              </a:lnSpc>
              <a:spcBef>
                <a:spcPct val="0"/>
              </a:spcBef>
            </a:pPr>
            <a:r>
              <a:rPr lang="en-US" sz="2799">
                <a:solidFill>
                  <a:srgbClr val="FFFFFF"/>
                </a:solidFill>
                <a:latin typeface="Canva Sans Bold Italics"/>
              </a:rPr>
              <a:t>NHS North of England Care System Support’ (NECS) spokesperson said:</a:t>
            </a:r>
          </a:p>
          <a:p>
            <a:pPr algn="ctr">
              <a:lnSpc>
                <a:spcPts val="1959"/>
              </a:lnSpc>
              <a:spcBef>
                <a:spcPct val="0"/>
              </a:spcBef>
            </a:pPr>
            <a:endParaRPr lang="en-US" sz="2799">
              <a:solidFill>
                <a:srgbClr val="FFFFFF"/>
              </a:solidFill>
              <a:latin typeface="Canva Sans Bold Italics"/>
            </a:endParaRPr>
          </a:p>
          <a:p>
            <a:pPr algn="ctr">
              <a:lnSpc>
                <a:spcPts val="3919"/>
              </a:lnSpc>
              <a:spcBef>
                <a:spcPct val="0"/>
              </a:spcBef>
            </a:pPr>
            <a:r>
              <a:rPr lang="en-US" sz="2799">
                <a:solidFill>
                  <a:srgbClr val="FFFFFF"/>
                </a:solidFill>
                <a:latin typeface="Canva Sans"/>
              </a:rPr>
              <a:t>“We are delighted to be able to facilitate the flexi-job apprenticeship offer across the North East and North Cumbria Integrated Care System. We are hugely excited by this scheme which complements our very ambitious NECS 100 programme (giving graduates and 6th form leavers their chance to find a career in the NHS). We look forward to applying that learning and experience to the Flexi-Job Apprenticeship offer and provide even more job and development opportunities to the communities we serve.”</a:t>
            </a:r>
          </a:p>
        </p:txBody>
      </p:sp>
      <p:grpSp>
        <p:nvGrpSpPr>
          <p:cNvPr id="18" name="Group 18"/>
          <p:cNvGrpSpPr/>
          <p:nvPr/>
        </p:nvGrpSpPr>
        <p:grpSpPr>
          <a:xfrm>
            <a:off x="466388" y="284714"/>
            <a:ext cx="17355224" cy="1668192"/>
            <a:chOff x="0" y="0"/>
            <a:chExt cx="23140298" cy="2224256"/>
          </a:xfrm>
        </p:grpSpPr>
        <p:grpSp>
          <p:nvGrpSpPr>
            <p:cNvPr id="19" name="Group 19"/>
            <p:cNvGrpSpPr/>
            <p:nvPr/>
          </p:nvGrpSpPr>
          <p:grpSpPr>
            <a:xfrm>
              <a:off x="0" y="0"/>
              <a:ext cx="23140298" cy="2224256"/>
              <a:chOff x="0" y="0"/>
              <a:chExt cx="4570923" cy="439359"/>
            </a:xfrm>
          </p:grpSpPr>
          <p:sp>
            <p:nvSpPr>
              <p:cNvPr id="20" name="Freeform 20"/>
              <p:cNvSpPr/>
              <p:nvPr/>
            </p:nvSpPr>
            <p:spPr>
              <a:xfrm>
                <a:off x="0" y="0"/>
                <a:ext cx="4570923" cy="439359"/>
              </a:xfrm>
              <a:custGeom>
                <a:avLst/>
                <a:gdLst/>
                <a:ahLst/>
                <a:cxnLst/>
                <a:rect l="l" t="t" r="r" b="b"/>
                <a:pathLst>
                  <a:path w="4570923" h="439359">
                    <a:moveTo>
                      <a:pt x="22750" y="0"/>
                    </a:moveTo>
                    <a:lnTo>
                      <a:pt x="4548172" y="0"/>
                    </a:lnTo>
                    <a:cubicBezTo>
                      <a:pt x="4560737" y="0"/>
                      <a:pt x="4570923" y="10186"/>
                      <a:pt x="4570923" y="22750"/>
                    </a:cubicBezTo>
                    <a:lnTo>
                      <a:pt x="4570923" y="416609"/>
                    </a:lnTo>
                    <a:cubicBezTo>
                      <a:pt x="4570923" y="429174"/>
                      <a:pt x="4560737" y="439359"/>
                      <a:pt x="4548172" y="439359"/>
                    </a:cubicBezTo>
                    <a:lnTo>
                      <a:pt x="22750" y="439359"/>
                    </a:lnTo>
                    <a:cubicBezTo>
                      <a:pt x="10186" y="439359"/>
                      <a:pt x="0" y="429174"/>
                      <a:pt x="0" y="416609"/>
                    </a:cubicBezTo>
                    <a:lnTo>
                      <a:pt x="0" y="22750"/>
                    </a:lnTo>
                    <a:cubicBezTo>
                      <a:pt x="0" y="10186"/>
                      <a:pt x="10186" y="0"/>
                      <a:pt x="22750" y="0"/>
                    </a:cubicBezTo>
                    <a:close/>
                  </a:path>
                </a:pathLst>
              </a:custGeom>
              <a:solidFill>
                <a:srgbClr val="2CA9C3"/>
              </a:solidFill>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2" name="TextBox 22"/>
            <p:cNvSpPr txBox="1"/>
            <p:nvPr/>
          </p:nvSpPr>
          <p:spPr>
            <a:xfrm>
              <a:off x="1206089" y="0"/>
              <a:ext cx="21210750" cy="1968500"/>
            </a:xfrm>
            <a:prstGeom prst="rect">
              <a:avLst/>
            </a:prstGeom>
          </p:spPr>
          <p:txBody>
            <a:bodyPr lIns="0" tIns="0" rIns="0" bIns="0" rtlCol="0" anchor="t">
              <a:spAutoFit/>
            </a:bodyPr>
            <a:lstStyle/>
            <a:p>
              <a:pPr algn="ctr">
                <a:lnSpc>
                  <a:spcPts val="7800"/>
                </a:lnSpc>
              </a:pPr>
              <a:r>
                <a:rPr lang="en-US" sz="6500">
                  <a:solidFill>
                    <a:srgbClr val="FFFFFF"/>
                  </a:solidFill>
                  <a:latin typeface="Canva Sans Bold"/>
                </a:rPr>
                <a:t>Flexible Apprenticeship Scheme</a:t>
              </a:r>
            </a:p>
            <a:p>
              <a:pPr algn="ctr">
                <a:lnSpc>
                  <a:spcPts val="3840"/>
                </a:lnSpc>
              </a:pPr>
              <a:r>
                <a:rPr lang="en-US" sz="3200">
                  <a:solidFill>
                    <a:srgbClr val="FFFFFF"/>
                  </a:solidFill>
                  <a:latin typeface="Canva Sans Bold"/>
                </a:rPr>
                <a:t>(Currently available to the North East Only)</a:t>
              </a:r>
            </a:p>
          </p:txBody>
        </p:sp>
      </p:grpSp>
      <p:grpSp>
        <p:nvGrpSpPr>
          <p:cNvPr id="23" name="Group 23"/>
          <p:cNvGrpSpPr/>
          <p:nvPr/>
        </p:nvGrpSpPr>
        <p:grpSpPr>
          <a:xfrm>
            <a:off x="14735512" y="2656192"/>
            <a:ext cx="3086100" cy="5559662"/>
            <a:chOff x="0" y="0"/>
            <a:chExt cx="812800" cy="1464273"/>
          </a:xfrm>
        </p:grpSpPr>
        <p:sp>
          <p:nvSpPr>
            <p:cNvPr id="24" name="Freeform 24">
              <a:hlinkClick r:id="rId2" tooltip="https://www.gov.uk/government/news/flexible-apprenticeships-to-boost-jobs-in-key-sectors"/>
            </p:cNvPr>
            <p:cNvSpPr/>
            <p:nvPr/>
          </p:nvSpPr>
          <p:spPr>
            <a:xfrm>
              <a:off x="0" y="0"/>
              <a:ext cx="812800" cy="1464273"/>
            </a:xfrm>
            <a:custGeom>
              <a:avLst/>
              <a:gdLst/>
              <a:ahLst/>
              <a:cxnLst/>
              <a:rect l="l" t="t" r="r" b="b"/>
              <a:pathLst>
                <a:path w="812800" h="1464273">
                  <a:moveTo>
                    <a:pt x="127941" y="0"/>
                  </a:moveTo>
                  <a:lnTo>
                    <a:pt x="684859" y="0"/>
                  </a:lnTo>
                  <a:cubicBezTo>
                    <a:pt x="718791" y="0"/>
                    <a:pt x="751333" y="13479"/>
                    <a:pt x="775327" y="37473"/>
                  </a:cubicBezTo>
                  <a:cubicBezTo>
                    <a:pt x="799321" y="61467"/>
                    <a:pt x="812800" y="94009"/>
                    <a:pt x="812800" y="127941"/>
                  </a:cubicBezTo>
                  <a:lnTo>
                    <a:pt x="812800" y="1336332"/>
                  </a:lnTo>
                  <a:cubicBezTo>
                    <a:pt x="812800" y="1370264"/>
                    <a:pt x="799321" y="1402807"/>
                    <a:pt x="775327" y="1426800"/>
                  </a:cubicBezTo>
                  <a:cubicBezTo>
                    <a:pt x="751333" y="1450794"/>
                    <a:pt x="718791" y="1464273"/>
                    <a:pt x="684859" y="1464273"/>
                  </a:cubicBezTo>
                  <a:lnTo>
                    <a:pt x="127941" y="1464273"/>
                  </a:lnTo>
                  <a:cubicBezTo>
                    <a:pt x="94009" y="1464273"/>
                    <a:pt x="61467" y="1450794"/>
                    <a:pt x="37473" y="1426800"/>
                  </a:cubicBezTo>
                  <a:cubicBezTo>
                    <a:pt x="13479" y="1402807"/>
                    <a:pt x="0" y="1370264"/>
                    <a:pt x="0" y="1336332"/>
                  </a:cubicBezTo>
                  <a:lnTo>
                    <a:pt x="0" y="127941"/>
                  </a:lnTo>
                  <a:cubicBezTo>
                    <a:pt x="0" y="94009"/>
                    <a:pt x="13479" y="61467"/>
                    <a:pt x="37473" y="37473"/>
                  </a:cubicBezTo>
                  <a:cubicBezTo>
                    <a:pt x="61467" y="13479"/>
                    <a:pt x="94009" y="0"/>
                    <a:pt x="127941" y="0"/>
                  </a:cubicBezTo>
                  <a:close/>
                </a:path>
              </a:pathLst>
            </a:custGeom>
            <a:solidFill>
              <a:srgbClr val="FFFFFF"/>
            </a:solidFill>
          </p:spPr>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6" name="TextBox 26"/>
          <p:cNvSpPr txBox="1"/>
          <p:nvPr/>
        </p:nvSpPr>
        <p:spPr>
          <a:xfrm>
            <a:off x="14960708" y="2921741"/>
            <a:ext cx="2635708" cy="4990465"/>
          </a:xfrm>
          <a:prstGeom prst="rect">
            <a:avLst/>
          </a:prstGeom>
        </p:spPr>
        <p:txBody>
          <a:bodyPr lIns="0" tIns="0" rIns="0" bIns="0" rtlCol="0" anchor="t">
            <a:spAutoFit/>
          </a:bodyPr>
          <a:lstStyle/>
          <a:p>
            <a:pPr algn="ctr">
              <a:lnSpc>
                <a:spcPts val="2659"/>
              </a:lnSpc>
            </a:pPr>
            <a:r>
              <a:rPr lang="en-US" sz="1899">
                <a:solidFill>
                  <a:srgbClr val="2A2A2A"/>
                </a:solidFill>
                <a:latin typeface="Canva Sans Bold"/>
              </a:rPr>
              <a:t>NECS are the first NHS organisation in the UK to be part of this innovative apprenticeship scheme. They have been an integral part in the scheme's formation and national success!</a:t>
            </a:r>
          </a:p>
          <a:p>
            <a:pPr algn="ctr">
              <a:lnSpc>
                <a:spcPts val="2659"/>
              </a:lnSpc>
            </a:pPr>
            <a:endParaRPr lang="en-US" sz="1899">
              <a:solidFill>
                <a:srgbClr val="2A2A2A"/>
              </a:solidFill>
              <a:latin typeface="Canva Sans Bold"/>
            </a:endParaRPr>
          </a:p>
          <a:p>
            <a:pPr algn="ctr">
              <a:lnSpc>
                <a:spcPts val="2659"/>
              </a:lnSpc>
              <a:spcBef>
                <a:spcPct val="0"/>
              </a:spcBef>
            </a:pPr>
            <a:r>
              <a:rPr lang="en-US" sz="1899">
                <a:solidFill>
                  <a:srgbClr val="2A2A2A"/>
                </a:solidFill>
                <a:latin typeface="Canva Sans Bold"/>
              </a:rPr>
              <a:t>Here is an extract published by the </a:t>
            </a:r>
            <a:r>
              <a:rPr lang="en-US" sz="1899">
                <a:solidFill>
                  <a:srgbClr val="2A2A2A"/>
                </a:solidFill>
                <a:latin typeface="Canva Sans Bold Italics"/>
              </a:rPr>
              <a:t>Department for Education. </a:t>
            </a:r>
            <a:r>
              <a:rPr lang="en-US" sz="1899">
                <a:solidFill>
                  <a:srgbClr val="2A2A2A"/>
                </a:solidFill>
                <a:latin typeface="Canva Sans Bold"/>
              </a:rPr>
              <a:t> </a:t>
            </a:r>
          </a:p>
        </p:txBody>
      </p:sp>
      <p:grpSp>
        <p:nvGrpSpPr>
          <p:cNvPr id="27" name="Group 22"/>
          <p:cNvGrpSpPr/>
          <p:nvPr/>
        </p:nvGrpSpPr>
        <p:grpSpPr>
          <a:xfrm>
            <a:off x="-16170" y="8899861"/>
            <a:ext cx="18790086" cy="1387139"/>
            <a:chOff x="0" y="0"/>
            <a:chExt cx="25213090" cy="1881487"/>
          </a:xfrm>
        </p:grpSpPr>
        <p:sp>
          <p:nvSpPr>
            <p:cNvPr id="28"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3"/>
              <a:stretch>
                <a:fillRect/>
              </a:stretch>
            </a:blipFill>
          </p:spPr>
        </p:sp>
        <p:sp>
          <p:nvSpPr>
            <p:cNvPr id="29"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4"/>
              <a:stretch>
                <a:fillRect t="-1413" r="-883" b="-218861"/>
              </a:stretch>
            </a:blipFill>
          </p:spPr>
        </p:sp>
        <p:grpSp>
          <p:nvGrpSpPr>
            <p:cNvPr id="30" name="Group 25"/>
            <p:cNvGrpSpPr/>
            <p:nvPr/>
          </p:nvGrpSpPr>
          <p:grpSpPr>
            <a:xfrm>
              <a:off x="3694685" y="74230"/>
              <a:ext cx="1881165" cy="1807257"/>
              <a:chOff x="0" y="0"/>
              <a:chExt cx="1275829" cy="1225704"/>
            </a:xfrm>
          </p:grpSpPr>
          <p:sp>
            <p:nvSpPr>
              <p:cNvPr id="36"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37"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1"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5"/>
              <a:stretch>
                <a:fillRect/>
              </a:stretch>
            </a:blipFill>
          </p:spPr>
        </p:sp>
        <p:sp>
          <p:nvSpPr>
            <p:cNvPr id="32"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6"/>
              <a:stretch>
                <a:fillRect t="-110933" b="-110114"/>
              </a:stretch>
            </a:blipFill>
          </p:spPr>
        </p:sp>
        <p:sp>
          <p:nvSpPr>
            <p:cNvPr id="33"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7"/>
              <a:stretch>
                <a:fillRect/>
              </a:stretch>
            </a:blipFill>
          </p:spPr>
        </p:sp>
        <p:sp>
          <p:nvSpPr>
            <p:cNvPr id="34"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8"/>
              <a:stretch>
                <a:fillRect/>
              </a:stretch>
            </a:blipFill>
          </p:spPr>
        </p:sp>
        <p:sp>
          <p:nvSpPr>
            <p:cNvPr id="35"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38"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14" name="Group 14"/>
          <p:cNvGrpSpPr/>
          <p:nvPr/>
        </p:nvGrpSpPr>
        <p:grpSpPr>
          <a:xfrm>
            <a:off x="466388" y="284714"/>
            <a:ext cx="17355224" cy="1668192"/>
            <a:chOff x="0" y="0"/>
            <a:chExt cx="23140298" cy="2224256"/>
          </a:xfrm>
        </p:grpSpPr>
        <p:grpSp>
          <p:nvGrpSpPr>
            <p:cNvPr id="15" name="Group 15"/>
            <p:cNvGrpSpPr/>
            <p:nvPr/>
          </p:nvGrpSpPr>
          <p:grpSpPr>
            <a:xfrm>
              <a:off x="0" y="0"/>
              <a:ext cx="23140298" cy="2224256"/>
              <a:chOff x="0" y="0"/>
              <a:chExt cx="4570923" cy="439359"/>
            </a:xfrm>
          </p:grpSpPr>
          <p:sp>
            <p:nvSpPr>
              <p:cNvPr id="16" name="Freeform 16"/>
              <p:cNvSpPr/>
              <p:nvPr/>
            </p:nvSpPr>
            <p:spPr>
              <a:xfrm>
                <a:off x="0" y="0"/>
                <a:ext cx="4570923" cy="439359"/>
              </a:xfrm>
              <a:custGeom>
                <a:avLst/>
                <a:gdLst/>
                <a:ahLst/>
                <a:cxnLst/>
                <a:rect l="l" t="t" r="r" b="b"/>
                <a:pathLst>
                  <a:path w="4570923" h="439359">
                    <a:moveTo>
                      <a:pt x="22750" y="0"/>
                    </a:moveTo>
                    <a:lnTo>
                      <a:pt x="4548172" y="0"/>
                    </a:lnTo>
                    <a:cubicBezTo>
                      <a:pt x="4560737" y="0"/>
                      <a:pt x="4570923" y="10186"/>
                      <a:pt x="4570923" y="22750"/>
                    </a:cubicBezTo>
                    <a:lnTo>
                      <a:pt x="4570923" y="416609"/>
                    </a:lnTo>
                    <a:cubicBezTo>
                      <a:pt x="4570923" y="429174"/>
                      <a:pt x="4560737" y="439359"/>
                      <a:pt x="4548172" y="439359"/>
                    </a:cubicBezTo>
                    <a:lnTo>
                      <a:pt x="22750" y="439359"/>
                    </a:lnTo>
                    <a:cubicBezTo>
                      <a:pt x="10186" y="439359"/>
                      <a:pt x="0" y="429174"/>
                      <a:pt x="0" y="416609"/>
                    </a:cubicBezTo>
                    <a:lnTo>
                      <a:pt x="0" y="22750"/>
                    </a:lnTo>
                    <a:cubicBezTo>
                      <a:pt x="0" y="10186"/>
                      <a:pt x="10186" y="0"/>
                      <a:pt x="22750" y="0"/>
                    </a:cubicBezTo>
                    <a:close/>
                  </a:path>
                </a:pathLst>
              </a:custGeom>
              <a:solidFill>
                <a:srgbClr val="2CA9C3"/>
              </a:solidFill>
            </p:spPr>
          </p:sp>
          <p:sp>
            <p:nvSpPr>
              <p:cNvPr id="17" name="TextBox 1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206089" y="0"/>
              <a:ext cx="21210750" cy="1968500"/>
            </a:xfrm>
            <a:prstGeom prst="rect">
              <a:avLst/>
            </a:prstGeom>
          </p:spPr>
          <p:txBody>
            <a:bodyPr lIns="0" tIns="0" rIns="0" bIns="0" rtlCol="0" anchor="t">
              <a:spAutoFit/>
            </a:bodyPr>
            <a:lstStyle/>
            <a:p>
              <a:pPr algn="ctr">
                <a:lnSpc>
                  <a:spcPts val="7800"/>
                </a:lnSpc>
              </a:pPr>
              <a:r>
                <a:rPr lang="en-US" sz="6500">
                  <a:solidFill>
                    <a:srgbClr val="FFFFFF"/>
                  </a:solidFill>
                  <a:latin typeface="Canva Sans Bold"/>
                </a:rPr>
                <a:t>Flexible Apprenticeship Scheme</a:t>
              </a:r>
            </a:p>
            <a:p>
              <a:pPr algn="ctr">
                <a:lnSpc>
                  <a:spcPts val="3840"/>
                </a:lnSpc>
              </a:pPr>
              <a:r>
                <a:rPr lang="en-US" sz="3200">
                  <a:solidFill>
                    <a:srgbClr val="FFFFFF"/>
                  </a:solidFill>
                  <a:latin typeface="Canva Sans Bold"/>
                </a:rPr>
                <a:t>(Currently available to the North East Only)</a:t>
              </a:r>
            </a:p>
          </p:txBody>
        </p:sp>
      </p:grpSp>
      <p:sp>
        <p:nvSpPr>
          <p:cNvPr id="19" name="AutoShape 19"/>
          <p:cNvSpPr/>
          <p:nvPr/>
        </p:nvSpPr>
        <p:spPr>
          <a:xfrm flipH="1" flipV="1">
            <a:off x="3952214" y="3688181"/>
            <a:ext cx="0" cy="1405542"/>
          </a:xfrm>
          <a:prstGeom prst="line">
            <a:avLst/>
          </a:prstGeom>
          <a:ln w="38100" cap="flat">
            <a:solidFill>
              <a:srgbClr val="FFFFFF"/>
            </a:solidFill>
            <a:prstDash val="solid"/>
            <a:headEnd type="oval" w="lg" len="lg"/>
            <a:tailEnd type="oval" w="lg" len="lg"/>
          </a:ln>
        </p:spPr>
      </p:sp>
      <p:grpSp>
        <p:nvGrpSpPr>
          <p:cNvPr id="20" name="Group 20"/>
          <p:cNvGrpSpPr/>
          <p:nvPr/>
        </p:nvGrpSpPr>
        <p:grpSpPr>
          <a:xfrm>
            <a:off x="2428214" y="4390952"/>
            <a:ext cx="3086100" cy="1543050"/>
            <a:chOff x="0" y="0"/>
            <a:chExt cx="812800" cy="406400"/>
          </a:xfrm>
        </p:grpSpPr>
        <p:sp>
          <p:nvSpPr>
            <p:cNvPr id="21" name="Freeform 21"/>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22" name="TextBox 22"/>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3" name="AutoShape 23"/>
          <p:cNvSpPr/>
          <p:nvPr/>
        </p:nvSpPr>
        <p:spPr>
          <a:xfrm flipH="1" flipV="1">
            <a:off x="6538582" y="4952736"/>
            <a:ext cx="0" cy="1405542"/>
          </a:xfrm>
          <a:prstGeom prst="line">
            <a:avLst/>
          </a:prstGeom>
          <a:ln w="38100" cap="flat">
            <a:solidFill>
              <a:srgbClr val="FFFFFF"/>
            </a:solidFill>
            <a:prstDash val="solid"/>
            <a:headEnd type="oval" w="lg" len="lg"/>
            <a:tailEnd type="oval" w="lg" len="lg"/>
          </a:ln>
        </p:spPr>
      </p:sp>
      <p:grpSp>
        <p:nvGrpSpPr>
          <p:cNvPr id="24" name="Group 24"/>
          <p:cNvGrpSpPr/>
          <p:nvPr/>
        </p:nvGrpSpPr>
        <p:grpSpPr>
          <a:xfrm>
            <a:off x="5014582" y="4390952"/>
            <a:ext cx="3086100" cy="1543050"/>
            <a:chOff x="0" y="0"/>
            <a:chExt cx="812800" cy="406400"/>
          </a:xfrm>
        </p:grpSpPr>
        <p:sp>
          <p:nvSpPr>
            <p:cNvPr id="25" name="Freeform 25"/>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26" name="TextBox 26"/>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27" name="AutoShape 27"/>
          <p:cNvSpPr/>
          <p:nvPr/>
        </p:nvSpPr>
        <p:spPr>
          <a:xfrm flipH="1" flipV="1">
            <a:off x="8936610" y="3688181"/>
            <a:ext cx="0" cy="1405542"/>
          </a:xfrm>
          <a:prstGeom prst="line">
            <a:avLst/>
          </a:prstGeom>
          <a:ln w="38100" cap="flat">
            <a:solidFill>
              <a:srgbClr val="FFFFFF"/>
            </a:solidFill>
            <a:prstDash val="solid"/>
            <a:headEnd type="oval" w="lg" len="lg"/>
            <a:tailEnd type="oval" w="lg" len="lg"/>
          </a:ln>
        </p:spPr>
      </p:sp>
      <p:grpSp>
        <p:nvGrpSpPr>
          <p:cNvPr id="28" name="Group 28"/>
          <p:cNvGrpSpPr/>
          <p:nvPr/>
        </p:nvGrpSpPr>
        <p:grpSpPr>
          <a:xfrm>
            <a:off x="7600950" y="4390952"/>
            <a:ext cx="3086100" cy="1543050"/>
            <a:chOff x="0" y="0"/>
            <a:chExt cx="812800" cy="406400"/>
          </a:xfrm>
        </p:grpSpPr>
        <p:sp>
          <p:nvSpPr>
            <p:cNvPr id="29" name="Freeform 29"/>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0" name="TextBox 30"/>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1" name="AutoShape 31"/>
          <p:cNvSpPr/>
          <p:nvPr/>
        </p:nvSpPr>
        <p:spPr>
          <a:xfrm flipH="1" flipV="1">
            <a:off x="11749418" y="4952736"/>
            <a:ext cx="0" cy="1405542"/>
          </a:xfrm>
          <a:prstGeom prst="line">
            <a:avLst/>
          </a:prstGeom>
          <a:ln w="38100" cap="flat">
            <a:solidFill>
              <a:srgbClr val="FFFFFF"/>
            </a:solidFill>
            <a:prstDash val="solid"/>
            <a:headEnd type="oval" w="lg" len="lg"/>
            <a:tailEnd type="oval" w="lg" len="lg"/>
          </a:ln>
        </p:spPr>
      </p:sp>
      <p:grpSp>
        <p:nvGrpSpPr>
          <p:cNvPr id="32" name="Group 32"/>
          <p:cNvGrpSpPr/>
          <p:nvPr/>
        </p:nvGrpSpPr>
        <p:grpSpPr>
          <a:xfrm>
            <a:off x="10187318" y="4390952"/>
            <a:ext cx="3086100" cy="1543050"/>
            <a:chOff x="0" y="0"/>
            <a:chExt cx="812800" cy="406400"/>
          </a:xfrm>
        </p:grpSpPr>
        <p:sp>
          <p:nvSpPr>
            <p:cNvPr id="33" name="Freeform 33"/>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4" name="TextBox 34"/>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5" name="AutoShape 35"/>
          <p:cNvSpPr/>
          <p:nvPr/>
        </p:nvSpPr>
        <p:spPr>
          <a:xfrm flipH="1" flipV="1">
            <a:off x="14297686" y="3836186"/>
            <a:ext cx="0" cy="1405542"/>
          </a:xfrm>
          <a:prstGeom prst="line">
            <a:avLst/>
          </a:prstGeom>
          <a:ln w="38100" cap="flat">
            <a:solidFill>
              <a:srgbClr val="FFFFFF"/>
            </a:solidFill>
            <a:prstDash val="solid"/>
            <a:headEnd type="oval" w="lg" len="lg"/>
            <a:tailEnd type="oval" w="lg" len="lg"/>
          </a:ln>
        </p:spPr>
      </p:sp>
      <p:grpSp>
        <p:nvGrpSpPr>
          <p:cNvPr id="36" name="Group 36"/>
          <p:cNvGrpSpPr/>
          <p:nvPr/>
        </p:nvGrpSpPr>
        <p:grpSpPr>
          <a:xfrm>
            <a:off x="12773686" y="4390952"/>
            <a:ext cx="3086100" cy="1543050"/>
            <a:chOff x="0" y="0"/>
            <a:chExt cx="812800" cy="406400"/>
          </a:xfrm>
        </p:grpSpPr>
        <p:sp>
          <p:nvSpPr>
            <p:cNvPr id="37" name="Freeform 37"/>
            <p:cNvSpPr/>
            <p:nvPr/>
          </p:nvSpPr>
          <p:spPr>
            <a:xfrm>
              <a:off x="0" y="0"/>
              <a:ext cx="812800" cy="406400"/>
            </a:xfrm>
            <a:custGeom>
              <a:avLst/>
              <a:gdLst/>
              <a:ahLst/>
              <a:cxnLst/>
              <a:rect l="l" t="t" r="r" b="b"/>
              <a:pathLst>
                <a:path w="812800" h="406400">
                  <a:moveTo>
                    <a:pt x="0" y="0"/>
                  </a:moveTo>
                  <a:lnTo>
                    <a:pt x="609600" y="0"/>
                  </a:lnTo>
                  <a:lnTo>
                    <a:pt x="812800" y="203200"/>
                  </a:lnTo>
                  <a:lnTo>
                    <a:pt x="609600" y="406400"/>
                  </a:lnTo>
                  <a:lnTo>
                    <a:pt x="0" y="406400"/>
                  </a:lnTo>
                  <a:lnTo>
                    <a:pt x="203200" y="203200"/>
                  </a:lnTo>
                  <a:lnTo>
                    <a:pt x="0" y="0"/>
                  </a:lnTo>
                  <a:close/>
                </a:path>
              </a:pathLst>
            </a:custGeom>
            <a:solidFill>
              <a:srgbClr val="2CA9C3"/>
            </a:solidFill>
          </p:spPr>
        </p:sp>
        <p:sp>
          <p:nvSpPr>
            <p:cNvPr id="38" name="TextBox 38"/>
            <p:cNvSpPr txBox="1"/>
            <p:nvPr/>
          </p:nvSpPr>
          <p:spPr>
            <a:xfrm>
              <a:off x="177800" y="-38100"/>
              <a:ext cx="558800" cy="444500"/>
            </a:xfrm>
            <a:prstGeom prst="rect">
              <a:avLst/>
            </a:prstGeom>
          </p:spPr>
          <p:txBody>
            <a:bodyPr lIns="50800" tIns="50800" rIns="50800" bIns="50800" rtlCol="0" anchor="ctr"/>
            <a:lstStyle/>
            <a:p>
              <a:pPr algn="ctr">
                <a:lnSpc>
                  <a:spcPts val="2659"/>
                </a:lnSpc>
              </a:pPr>
              <a:endParaRPr/>
            </a:p>
          </p:txBody>
        </p:sp>
      </p:grpSp>
      <p:sp>
        <p:nvSpPr>
          <p:cNvPr id="39" name="Freeform 39"/>
          <p:cNvSpPr/>
          <p:nvPr/>
        </p:nvSpPr>
        <p:spPr>
          <a:xfrm>
            <a:off x="15057098" y="5655507"/>
            <a:ext cx="3111997" cy="3254108"/>
          </a:xfrm>
          <a:custGeom>
            <a:avLst/>
            <a:gdLst/>
            <a:ahLst/>
            <a:cxnLst/>
            <a:rect l="l" t="t" r="r" b="b"/>
            <a:pathLst>
              <a:path w="3111997" h="3254108">
                <a:moveTo>
                  <a:pt x="0" y="0"/>
                </a:moveTo>
                <a:lnTo>
                  <a:pt x="3111997" y="0"/>
                </a:lnTo>
                <a:lnTo>
                  <a:pt x="3111997" y="3254108"/>
                </a:lnTo>
                <a:lnTo>
                  <a:pt x="0" y="3254108"/>
                </a:lnTo>
                <a:lnTo>
                  <a:pt x="0" y="0"/>
                </a:lnTo>
                <a:close/>
              </a:path>
            </a:pathLst>
          </a:custGeom>
          <a:blipFill>
            <a:blip r:embed="rId2">
              <a:extLst>
                <a:ext uri="{96DAC541-7B7A-43D3-8B79-37D633B846F1}">
                  <asvg:svgBlip xmlns:asvg="http://schemas.microsoft.com/office/drawing/2016/SVG/main" xmlns="" r:embed="rId9"/>
                </a:ext>
              </a:extLst>
            </a:blip>
            <a:stretch>
              <a:fillRect r="-1818" b="-39351"/>
            </a:stretch>
          </a:blipFill>
        </p:spPr>
      </p:sp>
      <p:sp>
        <p:nvSpPr>
          <p:cNvPr id="40" name="TextBox 40"/>
          <p:cNvSpPr txBox="1"/>
          <p:nvPr/>
        </p:nvSpPr>
        <p:spPr>
          <a:xfrm>
            <a:off x="1252935" y="2181096"/>
            <a:ext cx="5360458" cy="1398270"/>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Advertising the Apprenticeship Role</a:t>
            </a:r>
          </a:p>
          <a:p>
            <a:pPr algn="ctr">
              <a:lnSpc>
                <a:spcPts val="1399"/>
              </a:lnSpc>
            </a:pPr>
            <a:endParaRPr lang="en-US" sz="2299">
              <a:solidFill>
                <a:srgbClr val="FFFFFF"/>
              </a:solidFill>
              <a:latin typeface="Canva Sans Bold"/>
            </a:endParaRPr>
          </a:p>
          <a:p>
            <a:pPr algn="ctr">
              <a:lnSpc>
                <a:spcPts val="2239"/>
              </a:lnSpc>
              <a:spcBef>
                <a:spcPct val="0"/>
              </a:spcBef>
            </a:pPr>
            <a:r>
              <a:rPr lang="en-US" sz="1599">
                <a:solidFill>
                  <a:srgbClr val="FFFFFF"/>
                </a:solidFill>
                <a:latin typeface="Canva Sans"/>
              </a:rPr>
              <a:t>NECS and organisations in the North East need to produce a job descriptor to advertise the role they intend to offer</a:t>
            </a:r>
          </a:p>
        </p:txBody>
      </p:sp>
      <p:sp>
        <p:nvSpPr>
          <p:cNvPr id="41" name="TextBox 41"/>
          <p:cNvSpPr txBox="1"/>
          <p:nvPr/>
        </p:nvSpPr>
        <p:spPr>
          <a:xfrm>
            <a:off x="7327425" y="2274441"/>
            <a:ext cx="3180270" cy="1304925"/>
          </a:xfrm>
          <a:prstGeom prst="rect">
            <a:avLst/>
          </a:prstGeom>
        </p:spPr>
        <p:txBody>
          <a:bodyPr lIns="0" tIns="0" rIns="0" bIns="0" rtlCol="0" anchor="t">
            <a:spAutoFit/>
          </a:bodyPr>
          <a:lstStyle/>
          <a:p>
            <a:pPr algn="ctr">
              <a:lnSpc>
                <a:spcPts val="2759"/>
              </a:lnSpc>
            </a:pPr>
            <a:r>
              <a:rPr lang="en-US" sz="2299">
                <a:solidFill>
                  <a:srgbClr val="FFFFFF"/>
                </a:solidFill>
                <a:latin typeface="Canva Sans Bold"/>
              </a:rPr>
              <a:t>Application Deadline and Interview Process</a:t>
            </a:r>
          </a:p>
          <a:p>
            <a:pPr algn="ctr">
              <a:lnSpc>
                <a:spcPts val="1199"/>
              </a:lnSpc>
            </a:pPr>
            <a:r>
              <a:rPr lang="en-US" sz="999">
                <a:solidFill>
                  <a:srgbClr val="FFFFFF"/>
                </a:solidFill>
                <a:latin typeface="Canva Sans Bold"/>
              </a:rPr>
              <a:t> </a:t>
            </a:r>
          </a:p>
          <a:p>
            <a:pPr algn="ctr">
              <a:lnSpc>
                <a:spcPts val="1920"/>
              </a:lnSpc>
            </a:pPr>
            <a:r>
              <a:rPr lang="en-US" sz="1600">
                <a:solidFill>
                  <a:srgbClr val="FFFFFF"/>
                </a:solidFill>
                <a:latin typeface="Canva Sans"/>
              </a:rPr>
              <a:t>To be determined by NECS and organisations  </a:t>
            </a:r>
          </a:p>
        </p:txBody>
      </p:sp>
      <p:sp>
        <p:nvSpPr>
          <p:cNvPr id="42" name="TextBox 42"/>
          <p:cNvSpPr txBox="1"/>
          <p:nvPr/>
        </p:nvSpPr>
        <p:spPr>
          <a:xfrm>
            <a:off x="3786993" y="6310653"/>
            <a:ext cx="5465078" cy="1693799"/>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Application Process</a:t>
            </a:r>
          </a:p>
          <a:p>
            <a:pPr algn="ctr">
              <a:lnSpc>
                <a:spcPts val="1399"/>
              </a:lnSpc>
            </a:pPr>
            <a:endParaRPr lang="en-US" sz="2299">
              <a:solidFill>
                <a:srgbClr val="FFFFFF"/>
              </a:solidFill>
              <a:latin typeface="Canva Sans Bold"/>
            </a:endParaRPr>
          </a:p>
          <a:p>
            <a:pPr algn="ctr">
              <a:lnSpc>
                <a:spcPts val="1935"/>
              </a:lnSpc>
            </a:pPr>
            <a:r>
              <a:rPr lang="en-US" sz="1599">
                <a:solidFill>
                  <a:srgbClr val="FFFFFF"/>
                </a:solidFill>
                <a:latin typeface="Canva Sans"/>
              </a:rPr>
              <a:t>When an applicant fills in their application form, they will alert us to the areas and fields in which they want to complete their apprenticeship in.</a:t>
            </a:r>
          </a:p>
          <a:p>
            <a:pPr algn="ctr">
              <a:lnSpc>
                <a:spcPts val="1209"/>
              </a:lnSpc>
            </a:pPr>
            <a:endParaRPr lang="en-US" sz="1599">
              <a:solidFill>
                <a:srgbClr val="FFFFFF"/>
              </a:solidFill>
              <a:latin typeface="Canva Sans"/>
            </a:endParaRPr>
          </a:p>
          <a:p>
            <a:pPr algn="ctr">
              <a:lnSpc>
                <a:spcPts val="1935"/>
              </a:lnSpc>
            </a:pPr>
            <a:r>
              <a:rPr lang="en-US" sz="1599">
                <a:solidFill>
                  <a:srgbClr val="FFFFFF"/>
                </a:solidFill>
                <a:latin typeface="Canva Sans Bold Italics"/>
              </a:rPr>
              <a:t>This will help to structure the apprenticeship course. </a:t>
            </a:r>
          </a:p>
        </p:txBody>
      </p:sp>
      <p:sp>
        <p:nvSpPr>
          <p:cNvPr id="43" name="TextBox 43"/>
          <p:cNvSpPr txBox="1"/>
          <p:nvPr/>
        </p:nvSpPr>
        <p:spPr>
          <a:xfrm>
            <a:off x="9489488" y="6358278"/>
            <a:ext cx="4557961" cy="2390775"/>
          </a:xfrm>
          <a:prstGeom prst="rect">
            <a:avLst/>
          </a:prstGeom>
        </p:spPr>
        <p:txBody>
          <a:bodyPr lIns="0" tIns="0" rIns="0" bIns="0" rtlCol="0" anchor="t">
            <a:spAutoFit/>
          </a:bodyPr>
          <a:lstStyle/>
          <a:p>
            <a:pPr algn="ctr">
              <a:lnSpc>
                <a:spcPts val="2759"/>
              </a:lnSpc>
            </a:pPr>
            <a:r>
              <a:rPr lang="en-US" sz="2299">
                <a:solidFill>
                  <a:srgbClr val="FFFFFF"/>
                </a:solidFill>
                <a:latin typeface="Canva Sans Bold"/>
              </a:rPr>
              <a:t>Prepare to Host</a:t>
            </a:r>
          </a:p>
          <a:p>
            <a:pPr algn="ctr">
              <a:lnSpc>
                <a:spcPts val="1199"/>
              </a:lnSpc>
            </a:pPr>
            <a:endParaRPr lang="en-US" sz="2299">
              <a:solidFill>
                <a:srgbClr val="FFFFFF"/>
              </a:solidFill>
              <a:latin typeface="Canva Sans Bold"/>
            </a:endParaRPr>
          </a:p>
          <a:p>
            <a:pPr algn="ctr">
              <a:lnSpc>
                <a:spcPts val="1919"/>
              </a:lnSpc>
            </a:pPr>
            <a:r>
              <a:rPr lang="en-US" sz="1599">
                <a:solidFill>
                  <a:srgbClr val="FFFFFF"/>
                </a:solidFill>
                <a:latin typeface="Canva Sans"/>
              </a:rPr>
              <a:t>Ensure you are ready to host the student by creating a plan of action. Consider the following when planning to host:</a:t>
            </a:r>
          </a:p>
          <a:p>
            <a:pPr marL="345439" lvl="1" indent="-172720">
              <a:lnSpc>
                <a:spcPts val="1919"/>
              </a:lnSpc>
              <a:buFont typeface="Arial"/>
              <a:buChar char="•"/>
            </a:pPr>
            <a:r>
              <a:rPr lang="en-US" sz="1599">
                <a:solidFill>
                  <a:srgbClr val="FFFFFF"/>
                </a:solidFill>
                <a:latin typeface="Canva Sans"/>
              </a:rPr>
              <a:t>Which projects/streams of work will they get involved in?</a:t>
            </a:r>
          </a:p>
          <a:p>
            <a:pPr marL="345439" lvl="1" indent="-172720" algn="l">
              <a:lnSpc>
                <a:spcPts val="1919"/>
              </a:lnSpc>
              <a:buFont typeface="Arial"/>
              <a:buChar char="•"/>
            </a:pPr>
            <a:r>
              <a:rPr lang="en-US" sz="1599">
                <a:solidFill>
                  <a:srgbClr val="FFFFFF"/>
                </a:solidFill>
                <a:latin typeface="Canva Sans"/>
              </a:rPr>
              <a:t>Arrange when the apprentice will be housed by which organisation (plan in advance to avoid any issues) </a:t>
            </a:r>
          </a:p>
        </p:txBody>
      </p:sp>
      <p:sp>
        <p:nvSpPr>
          <p:cNvPr id="44" name="TextBox 44"/>
          <p:cNvSpPr txBox="1"/>
          <p:nvPr/>
        </p:nvSpPr>
        <p:spPr>
          <a:xfrm>
            <a:off x="12553827" y="2065843"/>
            <a:ext cx="3525818" cy="1674495"/>
          </a:xfrm>
          <a:prstGeom prst="rect">
            <a:avLst/>
          </a:prstGeom>
        </p:spPr>
        <p:txBody>
          <a:bodyPr lIns="0" tIns="0" rIns="0" bIns="0" rtlCol="0" anchor="t">
            <a:spAutoFit/>
          </a:bodyPr>
          <a:lstStyle/>
          <a:p>
            <a:pPr algn="ctr">
              <a:lnSpc>
                <a:spcPts val="3219"/>
              </a:lnSpc>
            </a:pPr>
            <a:r>
              <a:rPr lang="en-US" sz="2299">
                <a:solidFill>
                  <a:srgbClr val="FFFFFF"/>
                </a:solidFill>
                <a:latin typeface="Canva Sans Bold"/>
              </a:rPr>
              <a:t>Host the Apprentice</a:t>
            </a:r>
          </a:p>
          <a:p>
            <a:pPr algn="ctr">
              <a:lnSpc>
                <a:spcPts val="1399"/>
              </a:lnSpc>
            </a:pPr>
            <a:endParaRPr lang="en-US" sz="2299">
              <a:solidFill>
                <a:srgbClr val="FFFFFF"/>
              </a:solidFill>
              <a:latin typeface="Canva Sans Bold"/>
            </a:endParaRPr>
          </a:p>
          <a:p>
            <a:pPr algn="ctr">
              <a:lnSpc>
                <a:spcPts val="2239"/>
              </a:lnSpc>
              <a:spcBef>
                <a:spcPct val="0"/>
              </a:spcBef>
            </a:pPr>
            <a:r>
              <a:rPr lang="en-US" sz="1599">
                <a:solidFill>
                  <a:srgbClr val="FFFFFF"/>
                </a:solidFill>
                <a:latin typeface="Canva Sans"/>
              </a:rPr>
              <a:t>On average, the apprentice will complete a two year placement with multiple organisations or Industries</a:t>
            </a:r>
          </a:p>
        </p:txBody>
      </p:sp>
      <p:sp>
        <p:nvSpPr>
          <p:cNvPr id="45" name="TextBox 45"/>
          <p:cNvSpPr txBox="1"/>
          <p:nvPr/>
        </p:nvSpPr>
        <p:spPr>
          <a:xfrm>
            <a:off x="3586130" y="4957054"/>
            <a:ext cx="1323677"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One</a:t>
            </a:r>
            <a:r>
              <a:rPr lang="en-US" sz="2199">
                <a:solidFill>
                  <a:srgbClr val="000000"/>
                </a:solidFill>
                <a:latin typeface="Canva Sans"/>
              </a:rPr>
              <a:t> </a:t>
            </a:r>
          </a:p>
        </p:txBody>
      </p:sp>
      <p:sp>
        <p:nvSpPr>
          <p:cNvPr id="47" name="TextBox 47"/>
          <p:cNvSpPr txBox="1"/>
          <p:nvPr/>
        </p:nvSpPr>
        <p:spPr>
          <a:xfrm>
            <a:off x="6164878" y="4957054"/>
            <a:ext cx="1326803"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Two</a:t>
            </a:r>
            <a:r>
              <a:rPr lang="en-US" sz="2199">
                <a:solidFill>
                  <a:srgbClr val="000000"/>
                </a:solidFill>
                <a:latin typeface="Canva Sans"/>
              </a:rPr>
              <a:t> </a:t>
            </a:r>
          </a:p>
        </p:txBody>
      </p:sp>
      <p:sp>
        <p:nvSpPr>
          <p:cNvPr id="48" name="TextBox 48"/>
          <p:cNvSpPr txBox="1"/>
          <p:nvPr/>
        </p:nvSpPr>
        <p:spPr>
          <a:xfrm>
            <a:off x="15420173" y="6251598"/>
            <a:ext cx="2466652" cy="2497455"/>
          </a:xfrm>
          <a:prstGeom prst="rect">
            <a:avLst/>
          </a:prstGeom>
        </p:spPr>
        <p:txBody>
          <a:bodyPr lIns="0" tIns="0" rIns="0" bIns="0" rtlCol="0" anchor="t">
            <a:spAutoFit/>
          </a:bodyPr>
          <a:lstStyle/>
          <a:p>
            <a:pPr algn="ctr">
              <a:lnSpc>
                <a:spcPts val="2520"/>
              </a:lnSpc>
              <a:spcBef>
                <a:spcPct val="0"/>
              </a:spcBef>
            </a:pPr>
            <a:r>
              <a:rPr lang="en-US" sz="1800">
                <a:solidFill>
                  <a:srgbClr val="000000"/>
                </a:solidFill>
                <a:latin typeface="Canva Sans Bold"/>
              </a:rPr>
              <a:t>Some Apprentices will complete all of their placements within NHS organisations whilst others may decide to complete placements with other industries </a:t>
            </a:r>
          </a:p>
        </p:txBody>
      </p:sp>
      <p:sp>
        <p:nvSpPr>
          <p:cNvPr id="49" name="TextBox 49"/>
          <p:cNvSpPr txBox="1"/>
          <p:nvPr/>
        </p:nvSpPr>
        <p:spPr>
          <a:xfrm>
            <a:off x="8655319" y="4957054"/>
            <a:ext cx="1553170"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Three</a:t>
            </a:r>
            <a:r>
              <a:rPr lang="en-US" sz="2199">
                <a:solidFill>
                  <a:srgbClr val="000000"/>
                </a:solidFill>
                <a:latin typeface="Canva Sans"/>
              </a:rPr>
              <a:t> </a:t>
            </a:r>
          </a:p>
        </p:txBody>
      </p:sp>
      <p:sp>
        <p:nvSpPr>
          <p:cNvPr id="50" name="TextBox 50"/>
          <p:cNvSpPr txBox="1"/>
          <p:nvPr/>
        </p:nvSpPr>
        <p:spPr>
          <a:xfrm>
            <a:off x="11239500" y="4938077"/>
            <a:ext cx="1326059"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Four</a:t>
            </a:r>
          </a:p>
        </p:txBody>
      </p:sp>
      <p:sp>
        <p:nvSpPr>
          <p:cNvPr id="51" name="TextBox 51"/>
          <p:cNvSpPr txBox="1"/>
          <p:nvPr/>
        </p:nvSpPr>
        <p:spPr>
          <a:xfrm>
            <a:off x="13856155" y="4938077"/>
            <a:ext cx="1265486" cy="372745"/>
          </a:xfrm>
          <a:prstGeom prst="rect">
            <a:avLst/>
          </a:prstGeom>
        </p:spPr>
        <p:txBody>
          <a:bodyPr lIns="0" tIns="0" rIns="0" bIns="0" rtlCol="0" anchor="t">
            <a:spAutoFit/>
          </a:bodyPr>
          <a:lstStyle/>
          <a:p>
            <a:pPr algn="ctr">
              <a:lnSpc>
                <a:spcPts val="3079"/>
              </a:lnSpc>
              <a:spcBef>
                <a:spcPct val="0"/>
              </a:spcBef>
            </a:pPr>
            <a:r>
              <a:rPr lang="en-US" sz="2199">
                <a:solidFill>
                  <a:srgbClr val="FFFFFF"/>
                </a:solidFill>
                <a:latin typeface="Canva Sans Bold"/>
              </a:rPr>
              <a:t>Step Five</a:t>
            </a:r>
          </a:p>
        </p:txBody>
      </p:sp>
      <p:grpSp>
        <p:nvGrpSpPr>
          <p:cNvPr id="52" name="Group 22"/>
          <p:cNvGrpSpPr/>
          <p:nvPr/>
        </p:nvGrpSpPr>
        <p:grpSpPr>
          <a:xfrm>
            <a:off x="-16170" y="8899861"/>
            <a:ext cx="18790086" cy="1387139"/>
            <a:chOff x="0" y="0"/>
            <a:chExt cx="25213090" cy="1881487"/>
          </a:xfrm>
        </p:grpSpPr>
        <p:sp>
          <p:nvSpPr>
            <p:cNvPr id="53"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0"/>
              <a:stretch>
                <a:fillRect/>
              </a:stretch>
            </a:blipFill>
          </p:spPr>
        </p:sp>
        <p:sp>
          <p:nvSpPr>
            <p:cNvPr id="54"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1"/>
              <a:stretch>
                <a:fillRect t="-1413" r="-883" b="-218861"/>
              </a:stretch>
            </a:blipFill>
          </p:spPr>
        </p:sp>
        <p:grpSp>
          <p:nvGrpSpPr>
            <p:cNvPr id="55" name="Group 25"/>
            <p:cNvGrpSpPr/>
            <p:nvPr/>
          </p:nvGrpSpPr>
          <p:grpSpPr>
            <a:xfrm>
              <a:off x="3694685" y="74230"/>
              <a:ext cx="1881165" cy="1807257"/>
              <a:chOff x="0" y="0"/>
              <a:chExt cx="1275829" cy="1225704"/>
            </a:xfrm>
          </p:grpSpPr>
          <p:sp>
            <p:nvSpPr>
              <p:cNvPr id="61"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62"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56"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2"/>
              <a:stretch>
                <a:fillRect/>
              </a:stretch>
            </a:blipFill>
          </p:spPr>
        </p:sp>
        <p:sp>
          <p:nvSpPr>
            <p:cNvPr id="57"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3"/>
              <a:stretch>
                <a:fillRect t="-110933" b="-110114"/>
              </a:stretch>
            </a:blipFill>
          </p:spPr>
        </p:sp>
        <p:sp>
          <p:nvSpPr>
            <p:cNvPr id="58"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4"/>
              <a:stretch>
                <a:fillRect/>
              </a:stretch>
            </a:blipFill>
          </p:spPr>
        </p:sp>
        <p:sp>
          <p:nvSpPr>
            <p:cNvPr id="59"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5"/>
              <a:stretch>
                <a:fillRect/>
              </a:stretch>
            </a:blipFill>
          </p:spPr>
        </p:sp>
        <p:sp>
          <p:nvSpPr>
            <p:cNvPr id="60"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63"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
        <p:nvSpPr>
          <p:cNvPr id="46" name="Freeform 46"/>
          <p:cNvSpPr/>
          <p:nvPr/>
        </p:nvSpPr>
        <p:spPr>
          <a:xfrm>
            <a:off x="33871" y="5195317"/>
            <a:ext cx="3761964" cy="3714650"/>
          </a:xfrm>
          <a:custGeom>
            <a:avLst/>
            <a:gdLst/>
            <a:ahLst/>
            <a:cxnLst/>
            <a:rect l="l" t="t" r="r" b="b"/>
            <a:pathLst>
              <a:path w="3874319" h="3810921">
                <a:moveTo>
                  <a:pt x="0" y="0"/>
                </a:moveTo>
                <a:lnTo>
                  <a:pt x="3874319" y="0"/>
                </a:lnTo>
                <a:lnTo>
                  <a:pt x="3874319" y="3810921"/>
                </a:lnTo>
                <a:lnTo>
                  <a:pt x="0" y="3810921"/>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4A4F"/>
        </a:solidFill>
        <a:effectLst/>
      </p:bgPr>
    </p:bg>
    <p:spTree>
      <p:nvGrpSpPr>
        <p:cNvPr id="1" name=""/>
        <p:cNvGrpSpPr/>
        <p:nvPr/>
      </p:nvGrpSpPr>
      <p:grpSpPr>
        <a:xfrm>
          <a:off x="0" y="0"/>
          <a:ext cx="0" cy="0"/>
          <a:chOff x="0" y="0"/>
          <a:chExt cx="0" cy="0"/>
        </a:xfrm>
      </p:grpSpPr>
      <p:grpSp>
        <p:nvGrpSpPr>
          <p:cNvPr id="2" name="Group 2"/>
          <p:cNvGrpSpPr/>
          <p:nvPr/>
        </p:nvGrpSpPr>
        <p:grpSpPr>
          <a:xfrm>
            <a:off x="-85718" y="1731515"/>
            <a:ext cx="18427097" cy="7016255"/>
            <a:chOff x="0" y="0"/>
            <a:chExt cx="4853227" cy="1847903"/>
          </a:xfrm>
        </p:grpSpPr>
        <p:sp>
          <p:nvSpPr>
            <p:cNvPr id="3" name="Freeform 3"/>
            <p:cNvSpPr/>
            <p:nvPr/>
          </p:nvSpPr>
          <p:spPr>
            <a:xfrm>
              <a:off x="0" y="0"/>
              <a:ext cx="4853227" cy="1847903"/>
            </a:xfrm>
            <a:custGeom>
              <a:avLst/>
              <a:gdLst/>
              <a:ahLst/>
              <a:cxnLst/>
              <a:rect l="l" t="t" r="r" b="b"/>
              <a:pathLst>
                <a:path w="4853227" h="1847903">
                  <a:moveTo>
                    <a:pt x="0" y="0"/>
                  </a:moveTo>
                  <a:lnTo>
                    <a:pt x="4853227" y="0"/>
                  </a:lnTo>
                  <a:lnTo>
                    <a:pt x="4853227" y="1847903"/>
                  </a:lnTo>
                  <a:lnTo>
                    <a:pt x="0" y="1847903"/>
                  </a:lnTo>
                  <a:close/>
                </a:path>
              </a:pathLst>
            </a:custGeom>
            <a:solidFill>
              <a:srgbClr val="FFFFFF"/>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140226" y="1899068"/>
            <a:ext cx="3652811" cy="6681149"/>
            <a:chOff x="0" y="0"/>
            <a:chExt cx="962057" cy="1759644"/>
          </a:xfrm>
        </p:grpSpPr>
        <p:sp>
          <p:nvSpPr>
            <p:cNvPr id="6" name="Freeform 6"/>
            <p:cNvSpPr/>
            <p:nvPr/>
          </p:nvSpPr>
          <p:spPr>
            <a:xfrm>
              <a:off x="0" y="0"/>
              <a:ext cx="962057" cy="1759644"/>
            </a:xfrm>
            <a:custGeom>
              <a:avLst/>
              <a:gdLst/>
              <a:ahLst/>
              <a:cxnLst/>
              <a:rect l="l" t="t" r="r" b="b"/>
              <a:pathLst>
                <a:path w="962057" h="1759644">
                  <a:moveTo>
                    <a:pt x="108092" y="0"/>
                  </a:moveTo>
                  <a:lnTo>
                    <a:pt x="853966" y="0"/>
                  </a:lnTo>
                  <a:cubicBezTo>
                    <a:pt x="913663" y="0"/>
                    <a:pt x="962057" y="48394"/>
                    <a:pt x="962057" y="108092"/>
                  </a:cubicBezTo>
                  <a:lnTo>
                    <a:pt x="962057" y="1651553"/>
                  </a:lnTo>
                  <a:cubicBezTo>
                    <a:pt x="962057" y="1711250"/>
                    <a:pt x="913663" y="1759644"/>
                    <a:pt x="853966" y="1759644"/>
                  </a:cubicBezTo>
                  <a:lnTo>
                    <a:pt x="108092" y="1759644"/>
                  </a:lnTo>
                  <a:cubicBezTo>
                    <a:pt x="79424" y="1759644"/>
                    <a:pt x="51930" y="1748256"/>
                    <a:pt x="31659" y="1727985"/>
                  </a:cubicBezTo>
                  <a:cubicBezTo>
                    <a:pt x="11388" y="1707714"/>
                    <a:pt x="0" y="1680220"/>
                    <a:pt x="0" y="1651553"/>
                  </a:cubicBezTo>
                  <a:lnTo>
                    <a:pt x="0" y="108092"/>
                  </a:lnTo>
                  <a:cubicBezTo>
                    <a:pt x="0" y="48394"/>
                    <a:pt x="48394" y="0"/>
                    <a:pt x="108092" y="0"/>
                  </a:cubicBezTo>
                  <a:close/>
                </a:path>
              </a:pathLst>
            </a:custGeom>
            <a:solidFill>
              <a:srgbClr val="E05E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466388" y="2228850"/>
            <a:ext cx="13128877" cy="5829300"/>
          </a:xfrm>
          <a:prstGeom prst="rect">
            <a:avLst/>
          </a:prstGeom>
        </p:spPr>
        <p:txBody>
          <a:bodyPr lIns="0" tIns="0" rIns="0" bIns="0" rtlCol="0" anchor="t">
            <a:spAutoFit/>
          </a:bodyPr>
          <a:lstStyle/>
          <a:p>
            <a:pPr algn="ctr">
              <a:lnSpc>
                <a:spcPts val="4799"/>
              </a:lnSpc>
            </a:pPr>
            <a:r>
              <a:rPr lang="en-US" sz="3999" u="sng" dirty="0">
                <a:solidFill>
                  <a:srgbClr val="414A4F"/>
                </a:solidFill>
                <a:latin typeface="Canva Sans Bold Italics"/>
              </a:rPr>
              <a:t>A simpler approach to vocational training</a:t>
            </a:r>
          </a:p>
          <a:p>
            <a:pPr algn="ctr">
              <a:lnSpc>
                <a:spcPts val="2400"/>
              </a:lnSpc>
            </a:pPr>
            <a:endParaRPr lang="en-US" sz="3999" u="sng" dirty="0">
              <a:solidFill>
                <a:srgbClr val="414A4F"/>
              </a:solidFill>
              <a:latin typeface="Canva Sans Bold Italics"/>
            </a:endParaRPr>
          </a:p>
          <a:p>
            <a:pPr algn="ctr">
              <a:lnSpc>
                <a:spcPts val="3599"/>
              </a:lnSpc>
            </a:pPr>
            <a:r>
              <a:rPr lang="en-US" sz="2999" dirty="0">
                <a:solidFill>
                  <a:srgbClr val="414A4F"/>
                </a:solidFill>
                <a:latin typeface="Canva Sans"/>
              </a:rPr>
              <a:t>An industry placement is part of a T-Level course - a new qualification for 16-19-year olds that have been designed by employers.</a:t>
            </a:r>
          </a:p>
          <a:p>
            <a:pPr algn="ctr">
              <a:lnSpc>
                <a:spcPts val="3599"/>
              </a:lnSpc>
            </a:pPr>
            <a:endParaRPr lang="en-US" sz="2999" dirty="0">
              <a:solidFill>
                <a:srgbClr val="414A4F"/>
              </a:solidFill>
              <a:latin typeface="Canva Sans"/>
            </a:endParaRPr>
          </a:p>
          <a:p>
            <a:pPr algn="ctr">
              <a:lnSpc>
                <a:spcPts val="3599"/>
              </a:lnSpc>
            </a:pPr>
            <a:r>
              <a:rPr lang="en-US" sz="2999" dirty="0">
                <a:solidFill>
                  <a:srgbClr val="414A4F"/>
                </a:solidFill>
                <a:latin typeface="Canva Sans"/>
              </a:rPr>
              <a:t>T-Level students spend 80% of the course in the classroom, learning the skills that employers need. The other </a:t>
            </a:r>
            <a:r>
              <a:rPr lang="en-US" sz="2999" u="sng" dirty="0">
                <a:solidFill>
                  <a:srgbClr val="414A4F"/>
                </a:solidFill>
                <a:latin typeface="Canva Sans Bold"/>
              </a:rPr>
              <a:t>20% is a meaningful industry placement, where they put these skills into action</a:t>
            </a:r>
            <a:r>
              <a:rPr lang="en-US" sz="2999" dirty="0">
                <a:solidFill>
                  <a:srgbClr val="414A4F"/>
                </a:solidFill>
                <a:latin typeface="Canva Sans"/>
              </a:rPr>
              <a:t>.</a:t>
            </a:r>
          </a:p>
          <a:p>
            <a:pPr algn="ctr">
              <a:lnSpc>
                <a:spcPts val="3599"/>
              </a:lnSpc>
            </a:pPr>
            <a:endParaRPr lang="en-US" sz="2999" dirty="0">
              <a:solidFill>
                <a:srgbClr val="414A4F"/>
              </a:solidFill>
              <a:latin typeface="Canva Sans"/>
            </a:endParaRPr>
          </a:p>
          <a:p>
            <a:pPr algn="ctr">
              <a:lnSpc>
                <a:spcPts val="3599"/>
              </a:lnSpc>
            </a:pPr>
            <a:r>
              <a:rPr lang="en-US" sz="2999" dirty="0">
                <a:solidFill>
                  <a:srgbClr val="414A4F"/>
                </a:solidFill>
                <a:latin typeface="Canva Sans"/>
              </a:rPr>
              <a:t>Industry placements are</a:t>
            </a:r>
            <a:r>
              <a:rPr lang="en-US" sz="2999" u="sng" dirty="0">
                <a:solidFill>
                  <a:srgbClr val="414A4F"/>
                </a:solidFill>
                <a:latin typeface="Canva Sans Bold"/>
              </a:rPr>
              <a:t> a shift from traditional work experience to a longer, more structured placement in the workplace </a:t>
            </a:r>
            <a:r>
              <a:rPr lang="en-US" sz="2999" dirty="0">
                <a:solidFill>
                  <a:srgbClr val="414A4F"/>
                </a:solidFill>
                <a:latin typeface="Canva Sans"/>
              </a:rPr>
              <a:t>for young people to develop real work skills and make a meaningful contribution to your </a:t>
            </a:r>
            <a:r>
              <a:rPr lang="en-US" sz="2999" dirty="0" err="1">
                <a:solidFill>
                  <a:srgbClr val="414A4F"/>
                </a:solidFill>
                <a:latin typeface="Canva Sans"/>
              </a:rPr>
              <a:t>organisation</a:t>
            </a:r>
            <a:r>
              <a:rPr lang="en-US" sz="2999" dirty="0">
                <a:solidFill>
                  <a:srgbClr val="414A4F"/>
                </a:solidFill>
                <a:latin typeface="Canva Sans"/>
              </a:rPr>
              <a:t>. Placements will last at least 315 hours (approx. </a:t>
            </a:r>
            <a:r>
              <a:rPr lang="en-US" sz="2999" u="sng" dirty="0">
                <a:solidFill>
                  <a:srgbClr val="414A4F"/>
                </a:solidFill>
                <a:latin typeface="Canva Sans Bold"/>
              </a:rPr>
              <a:t>45 days</a:t>
            </a:r>
            <a:r>
              <a:rPr lang="en-US" sz="2999" dirty="0">
                <a:solidFill>
                  <a:srgbClr val="414A4F"/>
                </a:solidFill>
                <a:latin typeface="Canva Sans"/>
              </a:rPr>
              <a:t>).</a:t>
            </a:r>
          </a:p>
        </p:txBody>
      </p:sp>
      <p:grpSp>
        <p:nvGrpSpPr>
          <p:cNvPr id="20" name="Group 20"/>
          <p:cNvGrpSpPr/>
          <p:nvPr/>
        </p:nvGrpSpPr>
        <p:grpSpPr>
          <a:xfrm>
            <a:off x="466388" y="196673"/>
            <a:ext cx="17326649" cy="1334817"/>
            <a:chOff x="0" y="0"/>
            <a:chExt cx="23102198" cy="1779756"/>
          </a:xfrm>
        </p:grpSpPr>
        <p:grpSp>
          <p:nvGrpSpPr>
            <p:cNvPr id="21" name="Group 21"/>
            <p:cNvGrpSpPr/>
            <p:nvPr/>
          </p:nvGrpSpPr>
          <p:grpSpPr>
            <a:xfrm>
              <a:off x="0" y="0"/>
              <a:ext cx="23102198" cy="1779756"/>
              <a:chOff x="0" y="0"/>
              <a:chExt cx="4563397" cy="351557"/>
            </a:xfrm>
          </p:grpSpPr>
          <p:sp>
            <p:nvSpPr>
              <p:cNvPr id="22" name="Freeform 22"/>
              <p:cNvSpPr/>
              <p:nvPr/>
            </p:nvSpPr>
            <p:spPr>
              <a:xfrm>
                <a:off x="0" y="0"/>
                <a:ext cx="4563397" cy="351557"/>
              </a:xfrm>
              <a:custGeom>
                <a:avLst/>
                <a:gdLst/>
                <a:ahLst/>
                <a:cxnLst/>
                <a:rect l="l" t="t" r="r" b="b"/>
                <a:pathLst>
                  <a:path w="4563397" h="351557">
                    <a:moveTo>
                      <a:pt x="22788" y="0"/>
                    </a:moveTo>
                    <a:lnTo>
                      <a:pt x="4540609" y="0"/>
                    </a:lnTo>
                    <a:cubicBezTo>
                      <a:pt x="4546653" y="0"/>
                      <a:pt x="4552449" y="2401"/>
                      <a:pt x="4556723" y="6674"/>
                    </a:cubicBezTo>
                    <a:cubicBezTo>
                      <a:pt x="4560996" y="10948"/>
                      <a:pt x="4563397" y="16744"/>
                      <a:pt x="4563397" y="22788"/>
                    </a:cubicBezTo>
                    <a:lnTo>
                      <a:pt x="4563397" y="328769"/>
                    </a:lnTo>
                    <a:cubicBezTo>
                      <a:pt x="4563397" y="334813"/>
                      <a:pt x="4560996" y="340609"/>
                      <a:pt x="4556723" y="344882"/>
                    </a:cubicBezTo>
                    <a:cubicBezTo>
                      <a:pt x="4552449" y="349156"/>
                      <a:pt x="4546653" y="351557"/>
                      <a:pt x="4540609" y="351557"/>
                    </a:cubicBezTo>
                    <a:lnTo>
                      <a:pt x="22788" y="351557"/>
                    </a:lnTo>
                    <a:cubicBezTo>
                      <a:pt x="10202" y="351557"/>
                      <a:pt x="0" y="341354"/>
                      <a:pt x="0" y="328769"/>
                    </a:cubicBezTo>
                    <a:lnTo>
                      <a:pt x="0" y="22788"/>
                    </a:lnTo>
                    <a:cubicBezTo>
                      <a:pt x="0" y="16744"/>
                      <a:pt x="2401" y="10948"/>
                      <a:pt x="6674" y="6674"/>
                    </a:cubicBezTo>
                    <a:cubicBezTo>
                      <a:pt x="10948" y="2401"/>
                      <a:pt x="16744" y="0"/>
                      <a:pt x="22788" y="0"/>
                    </a:cubicBezTo>
                    <a:close/>
                  </a:path>
                </a:pathLst>
              </a:custGeom>
              <a:solidFill>
                <a:srgbClr val="E94C4D"/>
              </a:solidFill>
            </p:spPr>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1204103" y="-9525"/>
              <a:ext cx="21175827" cy="1533525"/>
            </a:xfrm>
            <a:prstGeom prst="rect">
              <a:avLst/>
            </a:prstGeom>
          </p:spPr>
          <p:txBody>
            <a:bodyPr lIns="0" tIns="0" rIns="0" bIns="0" rtlCol="0" anchor="t">
              <a:spAutoFit/>
            </a:bodyPr>
            <a:lstStyle/>
            <a:p>
              <a:pPr algn="ctr">
                <a:lnSpc>
                  <a:spcPts val="9000"/>
                </a:lnSpc>
              </a:pPr>
              <a:r>
                <a:rPr lang="en-US" sz="7500">
                  <a:solidFill>
                    <a:srgbClr val="FFFFFF"/>
                  </a:solidFill>
                  <a:latin typeface="Canva Sans Bold"/>
                </a:rPr>
                <a:t>T-Levels and Industry Placements</a:t>
              </a:r>
            </a:p>
          </p:txBody>
        </p:sp>
      </p:grpSp>
      <p:grpSp>
        <p:nvGrpSpPr>
          <p:cNvPr id="25" name="Group 25"/>
          <p:cNvGrpSpPr/>
          <p:nvPr/>
        </p:nvGrpSpPr>
        <p:grpSpPr>
          <a:xfrm>
            <a:off x="14865571" y="2228850"/>
            <a:ext cx="2202120" cy="2202120"/>
            <a:chOff x="0" y="0"/>
            <a:chExt cx="2936160" cy="2936160"/>
          </a:xfrm>
        </p:grpSpPr>
        <p:sp>
          <p:nvSpPr>
            <p:cNvPr id="26" name="Freeform 26"/>
            <p:cNvSpPr/>
            <p:nvPr/>
          </p:nvSpPr>
          <p:spPr>
            <a:xfrm>
              <a:off x="0" y="0"/>
              <a:ext cx="2936160" cy="2936160"/>
            </a:xfrm>
            <a:custGeom>
              <a:avLst/>
              <a:gdLst/>
              <a:ahLst/>
              <a:cxnLst/>
              <a:rect l="l" t="t" r="r" b="b"/>
              <a:pathLst>
                <a:path w="2936160" h="2936160">
                  <a:moveTo>
                    <a:pt x="0" y="0"/>
                  </a:moveTo>
                  <a:lnTo>
                    <a:pt x="2936160" y="0"/>
                  </a:lnTo>
                  <a:lnTo>
                    <a:pt x="2936160" y="2936160"/>
                  </a:lnTo>
                  <a:lnTo>
                    <a:pt x="0" y="2936160"/>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grpSp>
      <p:grpSp>
        <p:nvGrpSpPr>
          <p:cNvPr id="28" name="Group 28"/>
          <p:cNvGrpSpPr/>
          <p:nvPr/>
        </p:nvGrpSpPr>
        <p:grpSpPr>
          <a:xfrm>
            <a:off x="14865571" y="5618420"/>
            <a:ext cx="2202120" cy="2202120"/>
            <a:chOff x="0" y="0"/>
            <a:chExt cx="2936160" cy="2936160"/>
          </a:xfrm>
        </p:grpSpPr>
        <p:sp>
          <p:nvSpPr>
            <p:cNvPr id="29" name="Freeform 29"/>
            <p:cNvSpPr/>
            <p:nvPr/>
          </p:nvSpPr>
          <p:spPr>
            <a:xfrm>
              <a:off x="0" y="0"/>
              <a:ext cx="2936160" cy="2936160"/>
            </a:xfrm>
            <a:custGeom>
              <a:avLst/>
              <a:gdLst/>
              <a:ahLst/>
              <a:cxnLst/>
              <a:rect l="l" t="t" r="r" b="b"/>
              <a:pathLst>
                <a:path w="2936160" h="2936160">
                  <a:moveTo>
                    <a:pt x="0" y="0"/>
                  </a:moveTo>
                  <a:lnTo>
                    <a:pt x="2936160" y="0"/>
                  </a:lnTo>
                  <a:lnTo>
                    <a:pt x="2936160" y="2936160"/>
                  </a:lnTo>
                  <a:lnTo>
                    <a:pt x="0" y="293616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grpSp>
      <p:sp>
        <p:nvSpPr>
          <p:cNvPr id="30" name="TextBox 30"/>
          <p:cNvSpPr txBox="1"/>
          <p:nvPr/>
        </p:nvSpPr>
        <p:spPr>
          <a:xfrm>
            <a:off x="14312136" y="4523045"/>
            <a:ext cx="3308991" cy="1000125"/>
          </a:xfrm>
          <a:prstGeom prst="rect">
            <a:avLst/>
          </a:prstGeom>
        </p:spPr>
        <p:txBody>
          <a:bodyPr lIns="0" tIns="0" rIns="0" bIns="0" rtlCol="0" anchor="t">
            <a:spAutoFit/>
          </a:bodyPr>
          <a:lstStyle/>
          <a:p>
            <a:pPr algn="ctr">
              <a:lnSpc>
                <a:spcPts val="2639"/>
              </a:lnSpc>
            </a:pPr>
            <a:r>
              <a:rPr lang="en-US" sz="2199">
                <a:solidFill>
                  <a:srgbClr val="414A4F"/>
                </a:solidFill>
                <a:latin typeface="Canva Sans Bold Italics"/>
              </a:rPr>
              <a:t>Introduction to T-Levels and Industry Placements</a:t>
            </a:r>
          </a:p>
        </p:txBody>
      </p:sp>
      <p:sp>
        <p:nvSpPr>
          <p:cNvPr id="31" name="TextBox 31"/>
          <p:cNvSpPr txBox="1"/>
          <p:nvPr/>
        </p:nvSpPr>
        <p:spPr>
          <a:xfrm>
            <a:off x="14312136" y="7858641"/>
            <a:ext cx="3411254" cy="666750"/>
          </a:xfrm>
          <a:prstGeom prst="rect">
            <a:avLst/>
          </a:prstGeom>
        </p:spPr>
        <p:txBody>
          <a:bodyPr lIns="0" tIns="0" rIns="0" bIns="0" rtlCol="0" anchor="t">
            <a:spAutoFit/>
          </a:bodyPr>
          <a:lstStyle/>
          <a:p>
            <a:pPr marL="0" lvl="0" indent="0" algn="ctr">
              <a:lnSpc>
                <a:spcPts val="2639"/>
              </a:lnSpc>
              <a:spcBef>
                <a:spcPct val="0"/>
              </a:spcBef>
            </a:pPr>
            <a:r>
              <a:rPr lang="en-US" sz="2199" u="none" strike="noStrike">
                <a:solidFill>
                  <a:srgbClr val="414A4F"/>
                </a:solidFill>
                <a:latin typeface="Canva Sans Bold Italics"/>
              </a:rPr>
              <a:t>Department of Education </a:t>
            </a:r>
          </a:p>
        </p:txBody>
      </p:sp>
      <p:grpSp>
        <p:nvGrpSpPr>
          <p:cNvPr id="32" name="Group 22"/>
          <p:cNvGrpSpPr/>
          <p:nvPr/>
        </p:nvGrpSpPr>
        <p:grpSpPr>
          <a:xfrm>
            <a:off x="-16170" y="8899861"/>
            <a:ext cx="18790086" cy="1387139"/>
            <a:chOff x="0" y="0"/>
            <a:chExt cx="25213090" cy="1881487"/>
          </a:xfrm>
        </p:grpSpPr>
        <p:sp>
          <p:nvSpPr>
            <p:cNvPr id="33" name="Freeform 23"/>
            <p:cNvSpPr/>
            <p:nvPr/>
          </p:nvSpPr>
          <p:spPr>
            <a:xfrm>
              <a:off x="1878738" y="65540"/>
              <a:ext cx="1815947" cy="1815947"/>
            </a:xfrm>
            <a:custGeom>
              <a:avLst/>
              <a:gdLst/>
              <a:ahLst/>
              <a:cxnLst/>
              <a:rect l="l" t="t" r="r" b="b"/>
              <a:pathLst>
                <a:path w="1815947" h="1815947">
                  <a:moveTo>
                    <a:pt x="0" y="0"/>
                  </a:moveTo>
                  <a:lnTo>
                    <a:pt x="1815947" y="0"/>
                  </a:lnTo>
                  <a:lnTo>
                    <a:pt x="1815947" y="1815947"/>
                  </a:lnTo>
                  <a:lnTo>
                    <a:pt x="0" y="1815947"/>
                  </a:lnTo>
                  <a:lnTo>
                    <a:pt x="0" y="0"/>
                  </a:lnTo>
                  <a:close/>
                </a:path>
              </a:pathLst>
            </a:custGeom>
            <a:blipFill>
              <a:blip r:embed="rId12"/>
              <a:stretch>
                <a:fillRect/>
              </a:stretch>
            </a:blipFill>
          </p:spPr>
        </p:sp>
        <p:sp>
          <p:nvSpPr>
            <p:cNvPr id="34" name="Freeform 24"/>
            <p:cNvSpPr/>
            <p:nvPr/>
          </p:nvSpPr>
          <p:spPr>
            <a:xfrm>
              <a:off x="0" y="65540"/>
              <a:ext cx="1882137" cy="1815947"/>
            </a:xfrm>
            <a:custGeom>
              <a:avLst/>
              <a:gdLst/>
              <a:ahLst/>
              <a:cxnLst/>
              <a:rect l="l" t="t" r="r" b="b"/>
              <a:pathLst>
                <a:path w="1882137" h="1815947">
                  <a:moveTo>
                    <a:pt x="0" y="0"/>
                  </a:moveTo>
                  <a:lnTo>
                    <a:pt x="1882137" y="0"/>
                  </a:lnTo>
                  <a:lnTo>
                    <a:pt x="1882137" y="1815947"/>
                  </a:lnTo>
                  <a:lnTo>
                    <a:pt x="0" y="1815947"/>
                  </a:lnTo>
                  <a:lnTo>
                    <a:pt x="0" y="0"/>
                  </a:lnTo>
                  <a:close/>
                </a:path>
              </a:pathLst>
            </a:custGeom>
            <a:blipFill>
              <a:blip r:embed="rId13"/>
              <a:stretch>
                <a:fillRect t="-1413" r="-883" b="-218861"/>
              </a:stretch>
            </a:blipFill>
          </p:spPr>
        </p:sp>
        <p:grpSp>
          <p:nvGrpSpPr>
            <p:cNvPr id="35" name="Group 25"/>
            <p:cNvGrpSpPr/>
            <p:nvPr/>
          </p:nvGrpSpPr>
          <p:grpSpPr>
            <a:xfrm>
              <a:off x="3694685" y="74230"/>
              <a:ext cx="1881165" cy="1807257"/>
              <a:chOff x="0" y="0"/>
              <a:chExt cx="1275829" cy="1225704"/>
            </a:xfrm>
          </p:grpSpPr>
          <p:sp>
            <p:nvSpPr>
              <p:cNvPr id="41" name="Freeform 26"/>
              <p:cNvSpPr/>
              <p:nvPr/>
            </p:nvSpPr>
            <p:spPr>
              <a:xfrm>
                <a:off x="0" y="0"/>
                <a:ext cx="1275829" cy="1225704"/>
              </a:xfrm>
              <a:custGeom>
                <a:avLst/>
                <a:gdLst/>
                <a:ahLst/>
                <a:cxnLst/>
                <a:rect l="l" t="t" r="r" b="b"/>
                <a:pathLst>
                  <a:path w="1275829" h="1225704">
                    <a:moveTo>
                      <a:pt x="0" y="0"/>
                    </a:moveTo>
                    <a:lnTo>
                      <a:pt x="1275829" y="0"/>
                    </a:lnTo>
                    <a:lnTo>
                      <a:pt x="1275829" y="1225704"/>
                    </a:lnTo>
                    <a:lnTo>
                      <a:pt x="0" y="1225704"/>
                    </a:lnTo>
                    <a:close/>
                  </a:path>
                </a:pathLst>
              </a:custGeom>
              <a:solidFill>
                <a:srgbClr val="5C4395"/>
              </a:solidFill>
            </p:spPr>
          </p:sp>
          <p:sp>
            <p:nvSpPr>
              <p:cNvPr id="42" name="TextBox 27"/>
              <p:cNvSpPr txBox="1"/>
              <p:nvPr/>
            </p:nvSpPr>
            <p:spPr>
              <a:xfrm>
                <a:off x="0" y="-38100"/>
                <a:ext cx="812800" cy="850900"/>
              </a:xfrm>
              <a:prstGeom prst="rect">
                <a:avLst/>
              </a:prstGeom>
            </p:spPr>
            <p:txBody>
              <a:bodyPr lIns="14796" tIns="14796" rIns="14796" bIns="14796" rtlCol="0" anchor="ctr"/>
              <a:lstStyle/>
              <a:p>
                <a:pPr algn="ctr">
                  <a:lnSpc>
                    <a:spcPts val="2660"/>
                  </a:lnSpc>
                </a:pPr>
                <a:endParaRPr/>
              </a:p>
              <a:p>
                <a:pPr algn="ctr">
                  <a:lnSpc>
                    <a:spcPts val="2660"/>
                  </a:lnSpc>
                </a:pPr>
                <a:endParaRPr/>
              </a:p>
            </p:txBody>
          </p:sp>
        </p:grpSp>
        <p:sp>
          <p:nvSpPr>
            <p:cNvPr id="36" name="Freeform 28"/>
            <p:cNvSpPr/>
            <p:nvPr/>
          </p:nvSpPr>
          <p:spPr>
            <a:xfrm>
              <a:off x="3790296" y="217409"/>
              <a:ext cx="1682290" cy="1520899"/>
            </a:xfrm>
            <a:custGeom>
              <a:avLst/>
              <a:gdLst/>
              <a:ahLst/>
              <a:cxnLst/>
              <a:rect l="l" t="t" r="r" b="b"/>
              <a:pathLst>
                <a:path w="1682290" h="1520899">
                  <a:moveTo>
                    <a:pt x="0" y="0"/>
                  </a:moveTo>
                  <a:lnTo>
                    <a:pt x="1682290" y="0"/>
                  </a:lnTo>
                  <a:lnTo>
                    <a:pt x="1682290" y="1520899"/>
                  </a:lnTo>
                  <a:lnTo>
                    <a:pt x="0" y="1520899"/>
                  </a:lnTo>
                  <a:lnTo>
                    <a:pt x="0" y="0"/>
                  </a:lnTo>
                  <a:close/>
                </a:path>
              </a:pathLst>
            </a:custGeom>
            <a:blipFill>
              <a:blip r:embed="rId14"/>
              <a:stretch>
                <a:fillRect/>
              </a:stretch>
            </a:blipFill>
          </p:spPr>
        </p:sp>
        <p:sp>
          <p:nvSpPr>
            <p:cNvPr id="37" name="Freeform 29"/>
            <p:cNvSpPr/>
            <p:nvPr/>
          </p:nvSpPr>
          <p:spPr>
            <a:xfrm>
              <a:off x="19458029" y="23360"/>
              <a:ext cx="5755061" cy="1792587"/>
            </a:xfrm>
            <a:custGeom>
              <a:avLst/>
              <a:gdLst/>
              <a:ahLst/>
              <a:cxnLst/>
              <a:rect l="l" t="t" r="r" b="b"/>
              <a:pathLst>
                <a:path w="5755061" h="1792587">
                  <a:moveTo>
                    <a:pt x="0" y="0"/>
                  </a:moveTo>
                  <a:lnTo>
                    <a:pt x="5755061" y="0"/>
                  </a:lnTo>
                  <a:lnTo>
                    <a:pt x="5755061" y="1792587"/>
                  </a:lnTo>
                  <a:lnTo>
                    <a:pt x="0" y="1792587"/>
                  </a:lnTo>
                  <a:lnTo>
                    <a:pt x="0" y="0"/>
                  </a:lnTo>
                  <a:close/>
                </a:path>
              </a:pathLst>
            </a:custGeom>
            <a:blipFill>
              <a:blip r:embed="rId15"/>
              <a:stretch>
                <a:fillRect t="-110933" b="-110114"/>
              </a:stretch>
            </a:blipFill>
          </p:spPr>
        </p:sp>
        <p:sp>
          <p:nvSpPr>
            <p:cNvPr id="38" name="Freeform 30"/>
            <p:cNvSpPr/>
            <p:nvPr/>
          </p:nvSpPr>
          <p:spPr>
            <a:xfrm>
              <a:off x="5575850" y="65540"/>
              <a:ext cx="2577042" cy="1815947"/>
            </a:xfrm>
            <a:custGeom>
              <a:avLst/>
              <a:gdLst/>
              <a:ahLst/>
              <a:cxnLst/>
              <a:rect l="l" t="t" r="r" b="b"/>
              <a:pathLst>
                <a:path w="2577042" h="1815947">
                  <a:moveTo>
                    <a:pt x="0" y="0"/>
                  </a:moveTo>
                  <a:lnTo>
                    <a:pt x="2577042" y="0"/>
                  </a:lnTo>
                  <a:lnTo>
                    <a:pt x="2577042" y="1815947"/>
                  </a:lnTo>
                  <a:lnTo>
                    <a:pt x="0" y="1815947"/>
                  </a:lnTo>
                  <a:lnTo>
                    <a:pt x="0" y="0"/>
                  </a:lnTo>
                  <a:close/>
                </a:path>
              </a:pathLst>
            </a:custGeom>
            <a:blipFill>
              <a:blip r:embed="rId16"/>
              <a:stretch>
                <a:fillRect/>
              </a:stretch>
            </a:blipFill>
          </p:spPr>
        </p:sp>
        <p:sp>
          <p:nvSpPr>
            <p:cNvPr id="39" name="Freeform 31"/>
            <p:cNvSpPr/>
            <p:nvPr/>
          </p:nvSpPr>
          <p:spPr>
            <a:xfrm>
              <a:off x="16454144" y="0"/>
              <a:ext cx="3332012" cy="1815947"/>
            </a:xfrm>
            <a:custGeom>
              <a:avLst/>
              <a:gdLst/>
              <a:ahLst/>
              <a:cxnLst/>
              <a:rect l="l" t="t" r="r" b="b"/>
              <a:pathLst>
                <a:path w="3332012" h="1815947">
                  <a:moveTo>
                    <a:pt x="0" y="0"/>
                  </a:moveTo>
                  <a:lnTo>
                    <a:pt x="3332013" y="0"/>
                  </a:lnTo>
                  <a:lnTo>
                    <a:pt x="3332013" y="1815947"/>
                  </a:lnTo>
                  <a:lnTo>
                    <a:pt x="0" y="1815947"/>
                  </a:lnTo>
                  <a:lnTo>
                    <a:pt x="0" y="0"/>
                  </a:lnTo>
                  <a:close/>
                </a:path>
              </a:pathLst>
            </a:custGeom>
            <a:blipFill>
              <a:blip r:embed="rId17"/>
              <a:stretch>
                <a:fillRect/>
              </a:stretch>
            </a:blipFill>
          </p:spPr>
        </p:sp>
        <p:sp>
          <p:nvSpPr>
            <p:cNvPr id="40" name="TextBox 32"/>
            <p:cNvSpPr txBox="1"/>
            <p:nvPr/>
          </p:nvSpPr>
          <p:spPr>
            <a:xfrm>
              <a:off x="7898226" y="558648"/>
              <a:ext cx="8555918" cy="924980"/>
            </a:xfrm>
            <a:prstGeom prst="rect">
              <a:avLst/>
            </a:prstGeom>
          </p:spPr>
          <p:txBody>
            <a:bodyPr lIns="0" tIns="0" rIns="0" bIns="0" rtlCol="0" anchor="t">
              <a:spAutoFit/>
            </a:bodyPr>
            <a:lstStyle/>
            <a:p>
              <a:pPr algn="ctr">
                <a:lnSpc>
                  <a:spcPts val="4999"/>
                </a:lnSpc>
              </a:pPr>
              <a:r>
                <a:rPr lang="en-US" sz="4999">
                  <a:solidFill>
                    <a:srgbClr val="EFEAE0"/>
                  </a:solidFill>
                  <a:latin typeface="Bebas Neue Bold"/>
                </a:rPr>
                <a:t>PROMOTING CAREERS IN THE NHS</a:t>
              </a:r>
            </a:p>
          </p:txBody>
        </p:sp>
      </p:grpSp>
      <p:sp>
        <p:nvSpPr>
          <p:cNvPr id="43" name="AutoShape 19"/>
          <p:cNvSpPr/>
          <p:nvPr/>
        </p:nvSpPr>
        <p:spPr>
          <a:xfrm>
            <a:off x="-101583" y="8897918"/>
            <a:ext cx="18427058" cy="19165"/>
          </a:xfrm>
          <a:prstGeom prst="line">
            <a:avLst/>
          </a:prstGeom>
          <a:ln w="38100" cap="flat">
            <a:solidFill>
              <a:srgbClr val="FFFFFF"/>
            </a:solidFill>
            <a:prstDash val="solid"/>
            <a:headEnd type="none" w="sm" len="sm"/>
            <a:tailEnd type="none" w="sm" len="sm"/>
          </a:ln>
        </p:spPr>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1CEE36E5DF284BA013F94703C18CA9" ma:contentTypeVersion="17" ma:contentTypeDescription="Create a new document." ma:contentTypeScope="" ma:versionID="8c418fc249992b6d1ae3b0349ce81270">
  <xsd:schema xmlns:xsd="http://www.w3.org/2001/XMLSchema" xmlns:xs="http://www.w3.org/2001/XMLSchema" xmlns:p="http://schemas.microsoft.com/office/2006/metadata/properties" xmlns:ns2="c3926627-119a-4786-80e5-a28719ebab95" xmlns:ns3="dc051027-59b9-429f-b408-08b2f31a119f" xmlns:ns4="8f5d9ec7-e2dd-4709-ad84-1bee4d5f0a4d" targetNamespace="http://schemas.microsoft.com/office/2006/metadata/properties" ma:root="true" ma:fieldsID="2a61ed7561181187902e362c0f5fadf4" ns2:_="" ns3:_="" ns4:_="">
    <xsd:import namespace="c3926627-119a-4786-80e5-a28719ebab95"/>
    <xsd:import namespace="dc051027-59b9-429f-b408-08b2f31a119f"/>
    <xsd:import namespace="8f5d9ec7-e2dd-4709-ad84-1bee4d5f0a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926627-119a-4786-80e5-a28719ebab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d38df2-dab6-48e9-bb76-42d0e663aaa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051027-59b9-429f-b408-08b2f31a119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5d9ec7-e2dd-4709-ad84-1bee4d5f0a4d"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1806a2c-5050-4490-821c-120082b1ae7a}" ma:internalName="TaxCatchAll" ma:showField="CatchAllData" ma:web="8f5d9ec7-e2dd-4709-ad84-1bee4d5f0a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88AFE1-48E3-4D31-AC64-0EE63BA51A38}"/>
</file>

<file path=customXml/itemProps2.xml><?xml version="1.0" encoding="utf-8"?>
<ds:datastoreItem xmlns:ds="http://schemas.openxmlformats.org/officeDocument/2006/customXml" ds:itemID="{899DF610-2008-468F-AEC2-57177C031553}"/>
</file>

<file path=docProps/app.xml><?xml version="1.0" encoding="utf-8"?>
<Properties xmlns="http://schemas.openxmlformats.org/officeDocument/2006/extended-properties" xmlns:vt="http://schemas.openxmlformats.org/officeDocument/2006/docPropsVTypes">
  <TotalTime>4</TotalTime>
  <Words>2520</Words>
  <Application>Microsoft Office PowerPoint</Application>
  <PresentationFormat>Custom</PresentationFormat>
  <Paragraphs>346</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Canva Sans Bold Italics</vt:lpstr>
      <vt:lpstr>Calibri</vt:lpstr>
      <vt:lpstr>Canva Sans</vt:lpstr>
      <vt:lpstr>Bebas Neue Bold</vt:lpstr>
      <vt:lpstr>Canva Sans Italics</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Timeframes for Finance placements and schemes</dc:title>
  <cp:lastModifiedBy>Ben Underwood</cp:lastModifiedBy>
  <cp:revision>2</cp:revision>
  <dcterms:created xsi:type="dcterms:W3CDTF">2006-08-16T00:00:00Z</dcterms:created>
  <dcterms:modified xsi:type="dcterms:W3CDTF">2023-08-02T15:43:28Z</dcterms:modified>
  <dc:identifier>DAFnlLOxlF0</dc:identifier>
</cp:coreProperties>
</file>